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7" r:id="rId1"/>
  </p:sldMasterIdLst>
  <p:notesMasterIdLst>
    <p:notesMasterId r:id="rId13"/>
  </p:notesMasterIdLst>
  <p:handoutMasterIdLst>
    <p:handoutMasterId r:id="rId14"/>
  </p:handoutMasterIdLst>
  <p:sldIdLst>
    <p:sldId id="256" r:id="rId2"/>
    <p:sldId id="258" r:id="rId3"/>
    <p:sldId id="284" r:id="rId4"/>
    <p:sldId id="293" r:id="rId5"/>
    <p:sldId id="266" r:id="rId6"/>
    <p:sldId id="294" r:id="rId7"/>
    <p:sldId id="275" r:id="rId8"/>
    <p:sldId id="295" r:id="rId9"/>
    <p:sldId id="260" r:id="rId10"/>
    <p:sldId id="296" r:id="rId11"/>
    <p:sldId id="297" r:id="rId12"/>
  </p:sldIdLst>
  <p:sldSz cx="12192000" cy="6858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B86C0E66-ACF8-47BB-AC7E-1C493BC31D65}">
          <p14:sldIdLst>
            <p14:sldId id="256"/>
            <p14:sldId id="258"/>
            <p14:sldId id="284"/>
            <p14:sldId id="293"/>
            <p14:sldId id="266"/>
            <p14:sldId id="294"/>
            <p14:sldId id="275"/>
            <p14:sldId id="295"/>
            <p14:sldId id="260"/>
            <p14:sldId id="296"/>
            <p14:sldId id="297"/>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尚子 中村" initials="尚中" lastIdx="1" clrIdx="0">
    <p:extLst>
      <p:ext uri="{19B8F6BF-5375-455C-9EA6-DF929625EA0E}">
        <p15:presenceInfo xmlns:p15="http://schemas.microsoft.com/office/powerpoint/2012/main" userId="021e8feb147ef1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2" autoAdjust="0"/>
    <p:restoredTop sz="94660"/>
  </p:normalViewPr>
  <p:slideViewPr>
    <p:cSldViewPr snapToGrid="0">
      <p:cViewPr varScale="1">
        <p:scale>
          <a:sx n="110" d="100"/>
          <a:sy n="110" d="100"/>
        </p:scale>
        <p:origin x="402"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C566DB0-147C-9357-00DC-42E5024865EE}"/>
              </a:ext>
            </a:extLst>
          </p:cNvPr>
          <p:cNvSpPr>
            <a:spLocks noGrp="1"/>
          </p:cNvSpPr>
          <p:nvPr>
            <p:ph type="hdr" sz="quarter"/>
          </p:nvPr>
        </p:nvSpPr>
        <p:spPr>
          <a:xfrm>
            <a:off x="0" y="2"/>
            <a:ext cx="2985126" cy="503360"/>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5E8AF4EA-C247-DADC-AB4E-C1EFC90AF7B1}"/>
              </a:ext>
            </a:extLst>
          </p:cNvPr>
          <p:cNvSpPr>
            <a:spLocks noGrp="1"/>
          </p:cNvSpPr>
          <p:nvPr>
            <p:ph type="dt" sz="quarter" idx="1"/>
          </p:nvPr>
        </p:nvSpPr>
        <p:spPr>
          <a:xfrm>
            <a:off x="3901949" y="2"/>
            <a:ext cx="2985125" cy="503360"/>
          </a:xfrm>
          <a:prstGeom prst="rect">
            <a:avLst/>
          </a:prstGeom>
        </p:spPr>
        <p:txBody>
          <a:bodyPr vert="horz" lIns="91426" tIns="45713" rIns="91426" bIns="45713" rtlCol="0"/>
          <a:lstStyle>
            <a:lvl1pPr algn="r">
              <a:defRPr sz="1200"/>
            </a:lvl1pPr>
          </a:lstStyle>
          <a:p>
            <a:r>
              <a:rPr kumimoji="1" lang="en-US" altLang="ja-JP"/>
              <a:t>2024/11/15</a:t>
            </a:r>
            <a:endParaRPr kumimoji="1" lang="ja-JP" altLang="en-US"/>
          </a:p>
        </p:txBody>
      </p:sp>
      <p:sp>
        <p:nvSpPr>
          <p:cNvPr id="4" name="フッター プレースホルダー 3">
            <a:extLst>
              <a:ext uri="{FF2B5EF4-FFF2-40B4-BE49-F238E27FC236}">
                <a16:creationId xmlns:a16="http://schemas.microsoft.com/office/drawing/2014/main" id="{3D43869A-58D3-7AD5-1C5E-E8C85C34058D}"/>
              </a:ext>
            </a:extLst>
          </p:cNvPr>
          <p:cNvSpPr>
            <a:spLocks noGrp="1"/>
          </p:cNvSpPr>
          <p:nvPr>
            <p:ph type="ftr" sz="quarter" idx="2"/>
          </p:nvPr>
        </p:nvSpPr>
        <p:spPr>
          <a:xfrm>
            <a:off x="0" y="9515356"/>
            <a:ext cx="2985126" cy="503360"/>
          </a:xfrm>
          <a:prstGeom prst="rect">
            <a:avLst/>
          </a:prstGeom>
        </p:spPr>
        <p:txBody>
          <a:bodyPr vert="horz" lIns="91426" tIns="45713" rIns="91426" bIns="45713"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D848EED7-8F33-D4B7-D8FE-3922EF1E4DCB}"/>
              </a:ext>
            </a:extLst>
          </p:cNvPr>
          <p:cNvSpPr>
            <a:spLocks noGrp="1"/>
          </p:cNvSpPr>
          <p:nvPr>
            <p:ph type="sldNum" sz="quarter" idx="3"/>
          </p:nvPr>
        </p:nvSpPr>
        <p:spPr>
          <a:xfrm>
            <a:off x="3901949" y="9515356"/>
            <a:ext cx="2985125" cy="503360"/>
          </a:xfrm>
          <a:prstGeom prst="rect">
            <a:avLst/>
          </a:prstGeom>
        </p:spPr>
        <p:txBody>
          <a:bodyPr vert="horz" lIns="91426" tIns="45713" rIns="91426" bIns="45713" rtlCol="0" anchor="b"/>
          <a:lstStyle>
            <a:lvl1pPr algn="r">
              <a:defRPr sz="1200"/>
            </a:lvl1pPr>
          </a:lstStyle>
          <a:p>
            <a:fld id="{87BCF56E-2BD6-4D65-8E14-5F5E77B5D73D}" type="slidenum">
              <a:rPr kumimoji="1" lang="ja-JP" altLang="en-US" smtClean="0"/>
              <a:t>‹#›</a:t>
            </a:fld>
            <a:endParaRPr kumimoji="1" lang="ja-JP" altLang="en-US"/>
          </a:p>
        </p:txBody>
      </p:sp>
    </p:spTree>
    <p:extLst>
      <p:ext uri="{BB962C8B-B14F-4D97-AF65-F5344CB8AC3E}">
        <p14:creationId xmlns:p14="http://schemas.microsoft.com/office/powerpoint/2010/main" val="174849240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85126" cy="503360"/>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949" y="2"/>
            <a:ext cx="2985125" cy="503360"/>
          </a:xfrm>
          <a:prstGeom prst="rect">
            <a:avLst/>
          </a:prstGeom>
        </p:spPr>
        <p:txBody>
          <a:bodyPr vert="horz" lIns="91426" tIns="45713" rIns="91426" bIns="45713" rtlCol="0"/>
          <a:lstStyle>
            <a:lvl1pPr algn="r">
              <a:defRPr sz="1200"/>
            </a:lvl1pPr>
          </a:lstStyle>
          <a:p>
            <a:r>
              <a:rPr kumimoji="1" lang="en-US" altLang="ja-JP"/>
              <a:t>2024/11/15</a:t>
            </a:r>
            <a:endParaRPr kumimoji="1" lang="ja-JP" altLang="en-US"/>
          </a:p>
        </p:txBody>
      </p:sp>
      <p:sp>
        <p:nvSpPr>
          <p:cNvPr id="4" name="スライド イメージ プレースホルダー 3"/>
          <p:cNvSpPr>
            <a:spLocks noGrp="1" noRot="1" noChangeAspect="1"/>
          </p:cNvSpPr>
          <p:nvPr>
            <p:ph type="sldImg" idx="2"/>
          </p:nvPr>
        </p:nvSpPr>
        <p:spPr>
          <a:xfrm>
            <a:off x="438150" y="1250950"/>
            <a:ext cx="6011863" cy="3382963"/>
          </a:xfrm>
          <a:prstGeom prst="rect">
            <a:avLst/>
          </a:prstGeom>
          <a:noFill/>
          <a:ln w="12700">
            <a:solidFill>
              <a:prstClr val="black"/>
            </a:solidFill>
          </a:ln>
        </p:spPr>
        <p:txBody>
          <a:bodyPr vert="horz" lIns="91426" tIns="45713" rIns="91426" bIns="45713" rtlCol="0" anchor="ctr"/>
          <a:lstStyle/>
          <a:p>
            <a:endParaRPr lang="ja-JP" altLang="en-US"/>
          </a:p>
        </p:txBody>
      </p:sp>
      <p:sp>
        <p:nvSpPr>
          <p:cNvPr id="5" name="ノート プレースホルダー 4"/>
          <p:cNvSpPr>
            <a:spLocks noGrp="1"/>
          </p:cNvSpPr>
          <p:nvPr>
            <p:ph type="body" sz="quarter" idx="3"/>
          </p:nvPr>
        </p:nvSpPr>
        <p:spPr>
          <a:xfrm>
            <a:off x="688709" y="4821175"/>
            <a:ext cx="5510748" cy="3946066"/>
          </a:xfrm>
          <a:prstGeom prst="rect">
            <a:avLst/>
          </a:prstGeom>
        </p:spPr>
        <p:txBody>
          <a:bodyPr vert="horz" lIns="91426" tIns="45713" rIns="91426"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5356"/>
            <a:ext cx="2985126" cy="503360"/>
          </a:xfrm>
          <a:prstGeom prst="rect">
            <a:avLst/>
          </a:prstGeom>
        </p:spPr>
        <p:txBody>
          <a:bodyPr vert="horz" lIns="91426" tIns="45713" rIns="91426"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949" y="9515356"/>
            <a:ext cx="2985125" cy="503360"/>
          </a:xfrm>
          <a:prstGeom prst="rect">
            <a:avLst/>
          </a:prstGeom>
        </p:spPr>
        <p:txBody>
          <a:bodyPr vert="horz" lIns="91426" tIns="45713" rIns="91426" bIns="45713" rtlCol="0" anchor="b"/>
          <a:lstStyle>
            <a:lvl1pPr algn="r">
              <a:defRPr sz="1200"/>
            </a:lvl1pPr>
          </a:lstStyle>
          <a:p>
            <a:fld id="{795AD067-BDB2-4AA2-8A45-FC3B5687995C}" type="slidenum">
              <a:rPr kumimoji="1" lang="ja-JP" altLang="en-US" smtClean="0"/>
              <a:t>‹#›</a:t>
            </a:fld>
            <a:endParaRPr kumimoji="1" lang="ja-JP" altLang="en-US"/>
          </a:p>
        </p:txBody>
      </p:sp>
    </p:spTree>
    <p:extLst>
      <p:ext uri="{BB962C8B-B14F-4D97-AF65-F5344CB8AC3E}">
        <p14:creationId xmlns:p14="http://schemas.microsoft.com/office/powerpoint/2010/main" val="3328064746"/>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r>
              <a:rPr kumimoji="1" lang="en-US" altLang="ja-JP"/>
              <a:t>2023/9/1</a:t>
            </a:r>
            <a:r>
              <a:rPr kumimoji="1" lang="ja-JP" altLang="en-US"/>
              <a:t>　東久留米市立わかくさ学園学習会</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8F82EC-C582-40EE-B6FF-F8D4235D5652}"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2944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2023/9/1</a:t>
            </a:r>
            <a:r>
              <a:rPr kumimoji="1" lang="ja-JP" altLang="en-US"/>
              <a:t>　東久留米市立わかくさ学園学習会</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8F82EC-C582-40EE-B6FF-F8D4235D5652}" type="slidenum">
              <a:rPr kumimoji="1" lang="ja-JP" altLang="en-US" smtClean="0"/>
              <a:t>‹#›</a:t>
            </a:fld>
            <a:endParaRPr kumimoji="1" lang="ja-JP" altLang="en-US"/>
          </a:p>
        </p:txBody>
      </p:sp>
    </p:spTree>
    <p:extLst>
      <p:ext uri="{BB962C8B-B14F-4D97-AF65-F5344CB8AC3E}">
        <p14:creationId xmlns:p14="http://schemas.microsoft.com/office/powerpoint/2010/main" val="679724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2023/9/1</a:t>
            </a:r>
            <a:r>
              <a:rPr kumimoji="1" lang="ja-JP" altLang="en-US"/>
              <a:t>　東久留米市立わかくさ学園学習会</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8F82EC-C582-40EE-B6FF-F8D4235D5652}" type="slidenum">
              <a:rPr kumimoji="1" lang="ja-JP" altLang="en-US" smtClean="0"/>
              <a:t>‹#›</a:t>
            </a:fld>
            <a:endParaRPr kumimoji="1" lang="ja-JP" altLang="en-US"/>
          </a:p>
        </p:txBody>
      </p:sp>
    </p:spTree>
    <p:extLst>
      <p:ext uri="{BB962C8B-B14F-4D97-AF65-F5344CB8AC3E}">
        <p14:creationId xmlns:p14="http://schemas.microsoft.com/office/powerpoint/2010/main" val="301218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r>
              <a:rPr kumimoji="1" lang="en-US" altLang="ja-JP"/>
              <a:t>2023/9/1</a:t>
            </a:r>
            <a:r>
              <a:rPr kumimoji="1" lang="ja-JP" altLang="en-US"/>
              <a:t>　東久留米市立わかくさ学園学習会</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8F82EC-C582-40EE-B6FF-F8D4235D5652}" type="slidenum">
              <a:rPr kumimoji="1" lang="ja-JP" altLang="en-US" smtClean="0"/>
              <a:t>‹#›</a:t>
            </a:fld>
            <a:endParaRPr kumimoji="1" lang="ja-JP" altLang="en-US"/>
          </a:p>
        </p:txBody>
      </p:sp>
    </p:spTree>
    <p:extLst>
      <p:ext uri="{BB962C8B-B14F-4D97-AF65-F5344CB8AC3E}">
        <p14:creationId xmlns:p14="http://schemas.microsoft.com/office/powerpoint/2010/main" val="3422012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r>
              <a:rPr kumimoji="1" lang="en-US" altLang="ja-JP"/>
              <a:t>2023/9/1</a:t>
            </a:r>
            <a:r>
              <a:rPr kumimoji="1" lang="ja-JP" altLang="en-US"/>
              <a:t>　東久留米市立わかくさ学園学習会</a:t>
            </a:r>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8F82EC-C582-40EE-B6FF-F8D4235D5652}"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259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r>
              <a:rPr kumimoji="1" lang="en-US" altLang="ja-JP"/>
              <a:t>2023/9/1</a:t>
            </a:r>
            <a:r>
              <a:rPr kumimoji="1" lang="ja-JP" altLang="en-US"/>
              <a:t>　東久留米市立わかくさ学園学習会</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8F82EC-C582-40EE-B6FF-F8D4235D5652}" type="slidenum">
              <a:rPr kumimoji="1" lang="ja-JP" altLang="en-US" smtClean="0"/>
              <a:t>‹#›</a:t>
            </a:fld>
            <a:endParaRPr kumimoji="1" lang="ja-JP" altLang="en-US"/>
          </a:p>
        </p:txBody>
      </p:sp>
    </p:spTree>
    <p:extLst>
      <p:ext uri="{BB962C8B-B14F-4D97-AF65-F5344CB8AC3E}">
        <p14:creationId xmlns:p14="http://schemas.microsoft.com/office/powerpoint/2010/main" val="371131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r>
              <a:rPr kumimoji="1" lang="en-US" altLang="ja-JP"/>
              <a:t>2023/9/1</a:t>
            </a:r>
            <a:r>
              <a:rPr kumimoji="1" lang="ja-JP" altLang="en-US"/>
              <a:t>　東久留米市立わかくさ学園学習会</a:t>
            </a:r>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8F82EC-C582-40EE-B6FF-F8D4235D5652}" type="slidenum">
              <a:rPr kumimoji="1" lang="ja-JP" altLang="en-US" smtClean="0"/>
              <a:t>‹#›</a:t>
            </a:fld>
            <a:endParaRPr kumimoji="1" lang="ja-JP" altLang="en-US"/>
          </a:p>
        </p:txBody>
      </p:sp>
    </p:spTree>
    <p:extLst>
      <p:ext uri="{BB962C8B-B14F-4D97-AF65-F5344CB8AC3E}">
        <p14:creationId xmlns:p14="http://schemas.microsoft.com/office/powerpoint/2010/main" val="1477382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r>
              <a:rPr kumimoji="1" lang="en-US" altLang="ja-JP"/>
              <a:t>2023/9/1</a:t>
            </a:r>
            <a:r>
              <a:rPr kumimoji="1" lang="ja-JP" altLang="en-US"/>
              <a:t>　東久留米市立わかくさ学園学習会</a:t>
            </a:r>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8F82EC-C582-40EE-B6FF-F8D4235D5652}" type="slidenum">
              <a:rPr kumimoji="1" lang="ja-JP" altLang="en-US" smtClean="0"/>
              <a:t>‹#›</a:t>
            </a:fld>
            <a:endParaRPr kumimoji="1" lang="ja-JP" altLang="en-US"/>
          </a:p>
        </p:txBody>
      </p:sp>
    </p:spTree>
    <p:extLst>
      <p:ext uri="{BB962C8B-B14F-4D97-AF65-F5344CB8AC3E}">
        <p14:creationId xmlns:p14="http://schemas.microsoft.com/office/powerpoint/2010/main" val="3791128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kumimoji="1" lang="en-US" altLang="ja-JP"/>
              <a:t>2023/9/1</a:t>
            </a:r>
            <a:r>
              <a:rPr kumimoji="1" lang="ja-JP" altLang="en-US"/>
              <a:t>　東久留米市立わかくさ学園学習会</a:t>
            </a:r>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F08F82EC-C582-40EE-B6FF-F8D4235D5652}" type="slidenum">
              <a:rPr kumimoji="1" lang="ja-JP" altLang="en-US" smtClean="0"/>
              <a:t>‹#›</a:t>
            </a:fld>
            <a:endParaRPr kumimoji="1" lang="ja-JP" altLang="en-US"/>
          </a:p>
        </p:txBody>
      </p:sp>
    </p:spTree>
    <p:extLst>
      <p:ext uri="{BB962C8B-B14F-4D97-AF65-F5344CB8AC3E}">
        <p14:creationId xmlns:p14="http://schemas.microsoft.com/office/powerpoint/2010/main" val="3057287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kumimoji="1" lang="en-US" altLang="ja-JP"/>
              <a:t>2023/9/1</a:t>
            </a:r>
            <a:r>
              <a:rPr kumimoji="1" lang="ja-JP" altLang="en-US"/>
              <a:t>　東久留米市立わかくさ学園学習会</a:t>
            </a: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08F82EC-C582-40EE-B6FF-F8D4235D5652}" type="slidenum">
              <a:rPr kumimoji="1" lang="ja-JP" altLang="en-US" smtClean="0"/>
              <a:t>‹#›</a:t>
            </a:fld>
            <a:endParaRPr kumimoji="1" lang="ja-JP" altLang="en-US"/>
          </a:p>
        </p:txBody>
      </p:sp>
    </p:spTree>
    <p:extLst>
      <p:ext uri="{BB962C8B-B14F-4D97-AF65-F5344CB8AC3E}">
        <p14:creationId xmlns:p14="http://schemas.microsoft.com/office/powerpoint/2010/main" val="671517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r>
              <a:rPr kumimoji="1" lang="en-US" altLang="ja-JP"/>
              <a:t>2023/9/1</a:t>
            </a:r>
            <a:r>
              <a:rPr kumimoji="1" lang="ja-JP" altLang="en-US"/>
              <a:t>　東久留米市立わかくさ学園学習会</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8F82EC-C582-40EE-B6FF-F8D4235D5652}" type="slidenum">
              <a:rPr kumimoji="1" lang="ja-JP" altLang="en-US" smtClean="0"/>
              <a:t>‹#›</a:t>
            </a:fld>
            <a:endParaRPr kumimoji="1" lang="ja-JP" altLang="en-US"/>
          </a:p>
        </p:txBody>
      </p:sp>
    </p:spTree>
    <p:extLst>
      <p:ext uri="{BB962C8B-B14F-4D97-AF65-F5344CB8AC3E}">
        <p14:creationId xmlns:p14="http://schemas.microsoft.com/office/powerpoint/2010/main" val="1132496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kumimoji="1" lang="en-US" altLang="ja-JP"/>
              <a:t>2023/9/1</a:t>
            </a:r>
            <a:r>
              <a:rPr kumimoji="1" lang="ja-JP" altLang="en-US"/>
              <a:t>　東久留米市立わかくさ学園学習会</a:t>
            </a: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08F82EC-C582-40EE-B6FF-F8D4235D5652}"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8216512"/>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hf hdr="0" ftr="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5D59A8-B30E-1D25-410A-2C9D9AA8A746}"/>
              </a:ext>
            </a:extLst>
          </p:cNvPr>
          <p:cNvSpPr>
            <a:spLocks noGrp="1"/>
          </p:cNvSpPr>
          <p:nvPr>
            <p:ph type="ctrTitle"/>
          </p:nvPr>
        </p:nvSpPr>
        <p:spPr>
          <a:xfrm>
            <a:off x="1524000" y="1367524"/>
            <a:ext cx="9144000" cy="1655762"/>
          </a:xfrm>
        </p:spPr>
        <p:txBody>
          <a:bodyPr anchor="t">
            <a:normAutofit/>
          </a:bodyPr>
          <a:lstStyle/>
          <a:p>
            <a:pPr algn="ctr"/>
            <a:r>
              <a:rPr kumimoji="1" lang="en-US" altLang="ja-JP" sz="4800" b="1" dirty="0">
                <a:latin typeface="ＭＳ ゴシック" panose="020B0609070205080204" pitchFamily="49" charset="-128"/>
                <a:ea typeface="ＭＳ ゴシック" panose="020B0609070205080204" pitchFamily="49" charset="-128"/>
              </a:rPr>
              <a:t>2024</a:t>
            </a:r>
            <a:r>
              <a:rPr kumimoji="1" lang="ja-JP" altLang="en-US" sz="4800" b="1" dirty="0">
                <a:latin typeface="ＭＳ ゴシック" panose="020B0609070205080204" pitchFamily="49" charset="-128"/>
                <a:ea typeface="ＭＳ ゴシック" panose="020B0609070205080204" pitchFamily="49" charset="-128"/>
              </a:rPr>
              <a:t>年度開始の障害児通所支援をどうみるか</a:t>
            </a:r>
          </a:p>
        </p:txBody>
      </p:sp>
      <p:sp>
        <p:nvSpPr>
          <p:cNvPr id="3" name="字幕 2">
            <a:extLst>
              <a:ext uri="{FF2B5EF4-FFF2-40B4-BE49-F238E27FC236}">
                <a16:creationId xmlns:a16="http://schemas.microsoft.com/office/drawing/2014/main" id="{5D51FDE9-B1E6-C29D-71FA-6DB263651CD0}"/>
              </a:ext>
            </a:extLst>
          </p:cNvPr>
          <p:cNvSpPr>
            <a:spLocks noGrp="1"/>
          </p:cNvSpPr>
          <p:nvPr>
            <p:ph type="subTitle" idx="1"/>
          </p:nvPr>
        </p:nvSpPr>
        <p:spPr>
          <a:xfrm>
            <a:off x="1524000" y="3023286"/>
            <a:ext cx="9144000" cy="2234514"/>
          </a:xfrm>
        </p:spPr>
        <p:txBody>
          <a:bodyPr>
            <a:normAutofit/>
          </a:bodyPr>
          <a:lstStyle/>
          <a:p>
            <a:pPr algn="ctr"/>
            <a:r>
              <a:rPr kumimoji="1" lang="en-US" altLang="ja-JP" dirty="0"/>
              <a:t>2024</a:t>
            </a:r>
            <a:r>
              <a:rPr kumimoji="1" lang="ja-JP" altLang="en-US" dirty="0"/>
              <a:t>年</a:t>
            </a:r>
            <a:r>
              <a:rPr kumimoji="1" lang="en-US" altLang="ja-JP" dirty="0"/>
              <a:t>11</a:t>
            </a:r>
            <a:r>
              <a:rPr kumimoji="1" lang="ja-JP" altLang="en-US" dirty="0"/>
              <a:t>月</a:t>
            </a:r>
            <a:r>
              <a:rPr kumimoji="1" lang="en-US" altLang="ja-JP" dirty="0"/>
              <a:t>15</a:t>
            </a:r>
            <a:r>
              <a:rPr kumimoji="1" lang="ja-JP" altLang="en-US" dirty="0"/>
              <a:t>日（金）</a:t>
            </a:r>
            <a:endParaRPr kumimoji="1" lang="en-US" altLang="ja-JP" dirty="0"/>
          </a:p>
          <a:p>
            <a:pPr algn="ctr"/>
            <a:r>
              <a:rPr kumimoji="1" lang="ja-JP" altLang="en-US" dirty="0"/>
              <a:t>中村尚子</a:t>
            </a:r>
            <a:endParaRPr kumimoji="1" lang="en-US" altLang="ja-JP" dirty="0"/>
          </a:p>
          <a:p>
            <a:pPr algn="ctr"/>
            <a:r>
              <a:rPr kumimoji="1" lang="ja-JP" altLang="en-US" dirty="0"/>
              <a:t>（障害乳幼児の療育に応益負担を持ち込ませない会）</a:t>
            </a:r>
          </a:p>
        </p:txBody>
      </p:sp>
      <p:sp>
        <p:nvSpPr>
          <p:cNvPr id="4" name="テキスト ボックス 3">
            <a:extLst>
              <a:ext uri="{FF2B5EF4-FFF2-40B4-BE49-F238E27FC236}">
                <a16:creationId xmlns:a16="http://schemas.microsoft.com/office/drawing/2014/main" id="{CD7BFEEB-19C0-66EE-1CC2-1CACFFD69FED}"/>
              </a:ext>
            </a:extLst>
          </p:cNvPr>
          <p:cNvSpPr txBox="1"/>
          <p:nvPr/>
        </p:nvSpPr>
        <p:spPr>
          <a:xfrm>
            <a:off x="7245532" y="354977"/>
            <a:ext cx="3631474" cy="369332"/>
          </a:xfrm>
          <a:prstGeom prst="rect">
            <a:avLst/>
          </a:prstGeom>
          <a:noFill/>
        </p:spPr>
        <p:txBody>
          <a:bodyPr wrap="square" rtlCol="0">
            <a:spAutoFit/>
          </a:bodyPr>
          <a:lstStyle/>
          <a:p>
            <a:r>
              <a:rPr kumimoji="1" lang="ja-JP" altLang="en-US" dirty="0"/>
              <a:t>持ち込ませない会　情勢と交流</a:t>
            </a:r>
          </a:p>
        </p:txBody>
      </p:sp>
    </p:spTree>
    <p:extLst>
      <p:ext uri="{BB962C8B-B14F-4D97-AF65-F5344CB8AC3E}">
        <p14:creationId xmlns:p14="http://schemas.microsoft.com/office/powerpoint/2010/main" val="2386283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36DBAD-8EC0-C53B-53C8-2F1944B5EF4F}"/>
              </a:ext>
            </a:extLst>
          </p:cNvPr>
          <p:cNvSpPr>
            <a:spLocks noGrp="1"/>
          </p:cNvSpPr>
          <p:nvPr>
            <p:ph type="title"/>
          </p:nvPr>
        </p:nvSpPr>
        <p:spPr>
          <a:xfrm>
            <a:off x="1193922" y="174218"/>
            <a:ext cx="9948999" cy="1256447"/>
          </a:xfrm>
        </p:spPr>
        <p:txBody>
          <a:bodyPr>
            <a:normAutofit fontScale="90000"/>
          </a:bodyPr>
          <a:lstStyle/>
          <a:p>
            <a:pPr>
              <a:lnSpc>
                <a:spcPct val="150000"/>
              </a:lnSpc>
            </a:pPr>
            <a:r>
              <a:rPr kumimoji="1" lang="ja-JP" altLang="en-US" dirty="0"/>
              <a:t>大きな変更は何か　</a:t>
            </a:r>
            <a:r>
              <a:rPr kumimoji="1" lang="en-US" altLang="ja-JP" dirty="0"/>
              <a:t>3</a:t>
            </a:r>
            <a:r>
              <a:rPr kumimoji="1" lang="ja-JP" altLang="en-US" dirty="0"/>
              <a:t>　児発センター①</a:t>
            </a:r>
            <a:br>
              <a:rPr kumimoji="1" lang="en-US" altLang="ja-JP" dirty="0"/>
            </a:br>
            <a:endParaRPr kumimoji="1" lang="ja-JP" altLang="en-US" sz="2400" dirty="0"/>
          </a:p>
        </p:txBody>
      </p:sp>
      <p:pic>
        <p:nvPicPr>
          <p:cNvPr id="7" name="コンテンツ プレースホルダー 6">
            <a:extLst>
              <a:ext uri="{FF2B5EF4-FFF2-40B4-BE49-F238E27FC236}">
                <a16:creationId xmlns:a16="http://schemas.microsoft.com/office/drawing/2014/main" id="{833D9EEC-612F-8EE9-3AE0-16759BEE8C6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3819" y="1156345"/>
            <a:ext cx="7836139" cy="5427335"/>
          </a:xfrm>
        </p:spPr>
      </p:pic>
      <p:sp>
        <p:nvSpPr>
          <p:cNvPr id="9" name="テキスト ボックス 8">
            <a:extLst>
              <a:ext uri="{FF2B5EF4-FFF2-40B4-BE49-F238E27FC236}">
                <a16:creationId xmlns:a16="http://schemas.microsoft.com/office/drawing/2014/main" id="{B7C0718A-BD11-D3F4-4AF8-4DF5C844E67E}"/>
              </a:ext>
            </a:extLst>
          </p:cNvPr>
          <p:cNvSpPr txBox="1"/>
          <p:nvPr/>
        </p:nvSpPr>
        <p:spPr>
          <a:xfrm>
            <a:off x="8250865" y="2870791"/>
            <a:ext cx="2892056" cy="1754326"/>
          </a:xfrm>
          <a:prstGeom prst="rect">
            <a:avLst/>
          </a:prstGeom>
          <a:noFill/>
        </p:spPr>
        <p:txBody>
          <a:bodyPr wrap="square" rtlCol="0">
            <a:spAutoFit/>
          </a:bodyPr>
          <a:lstStyle/>
          <a:p>
            <a:r>
              <a:rPr kumimoji="1" lang="ja-JP" altLang="en-US" dirty="0"/>
              <a:t>中核拠点登録の手続はたいへん</a:t>
            </a:r>
            <a:endParaRPr kumimoji="1" lang="en-US" altLang="ja-JP" dirty="0"/>
          </a:p>
          <a:p>
            <a:r>
              <a:rPr kumimoji="1" lang="ja-JP" altLang="en-US" dirty="0"/>
              <a:t>点検する力量は自治体にあるのか</a:t>
            </a:r>
            <a:endParaRPr kumimoji="1" lang="en-US" altLang="ja-JP" dirty="0"/>
          </a:p>
          <a:p>
            <a:r>
              <a:rPr kumimoji="1" lang="ja-JP" altLang="en-US" dirty="0">
                <a:solidFill>
                  <a:srgbClr val="00B0F0"/>
                </a:solidFill>
              </a:rPr>
              <a:t>あなたの自治体ではどうなっていますか</a:t>
            </a:r>
          </a:p>
        </p:txBody>
      </p:sp>
      <p:sp>
        <p:nvSpPr>
          <p:cNvPr id="10" name="テキスト ボックス 9">
            <a:extLst>
              <a:ext uri="{FF2B5EF4-FFF2-40B4-BE49-F238E27FC236}">
                <a16:creationId xmlns:a16="http://schemas.microsoft.com/office/drawing/2014/main" id="{40466776-BA3D-34A3-0586-C66D81CEBF71}"/>
              </a:ext>
            </a:extLst>
          </p:cNvPr>
          <p:cNvSpPr txBox="1"/>
          <p:nvPr/>
        </p:nvSpPr>
        <p:spPr>
          <a:xfrm>
            <a:off x="8070112" y="5603357"/>
            <a:ext cx="4242391" cy="369332"/>
          </a:xfrm>
          <a:prstGeom prst="rect">
            <a:avLst/>
          </a:prstGeom>
          <a:noFill/>
        </p:spPr>
        <p:txBody>
          <a:bodyPr wrap="square" rtlCol="0">
            <a:spAutoFit/>
          </a:bodyPr>
          <a:lstStyle/>
          <a:p>
            <a:r>
              <a:rPr kumimoji="1" lang="ja-JP" altLang="en-US" dirty="0"/>
              <a:t>自治体の業務はあくまでも「加算算定」</a:t>
            </a:r>
          </a:p>
        </p:txBody>
      </p:sp>
    </p:spTree>
    <p:extLst>
      <p:ext uri="{BB962C8B-B14F-4D97-AF65-F5344CB8AC3E}">
        <p14:creationId xmlns:p14="http://schemas.microsoft.com/office/powerpoint/2010/main" val="417988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A0EC4F-2014-EE74-7E86-9443F77F2080}"/>
              </a:ext>
            </a:extLst>
          </p:cNvPr>
          <p:cNvSpPr>
            <a:spLocks noGrp="1"/>
          </p:cNvSpPr>
          <p:nvPr>
            <p:ph type="title"/>
          </p:nvPr>
        </p:nvSpPr>
        <p:spPr>
          <a:xfrm>
            <a:off x="1097280" y="58003"/>
            <a:ext cx="10058400" cy="1679357"/>
          </a:xfrm>
        </p:spPr>
        <p:txBody>
          <a:bodyPr>
            <a:normAutofit fontScale="90000"/>
          </a:bodyPr>
          <a:lstStyle/>
          <a:p>
            <a:pPr>
              <a:lnSpc>
                <a:spcPct val="100000"/>
              </a:lnSpc>
            </a:pPr>
            <a:r>
              <a:rPr kumimoji="1" lang="ja-JP" altLang="en-US" dirty="0"/>
              <a:t>大きな変更は何か　</a:t>
            </a:r>
            <a:r>
              <a:rPr kumimoji="1" lang="en-US" altLang="ja-JP" dirty="0"/>
              <a:t>3</a:t>
            </a:r>
            <a:r>
              <a:rPr kumimoji="1" lang="ja-JP" altLang="en-US" dirty="0"/>
              <a:t>　児発センター②</a:t>
            </a:r>
            <a:br>
              <a:rPr kumimoji="1" lang="en-US" altLang="ja-JP" dirty="0"/>
            </a:br>
            <a:r>
              <a:rPr kumimoji="1" lang="ja-JP" altLang="en-US" sz="2700" dirty="0">
                <a:solidFill>
                  <a:srgbClr val="FF0000"/>
                </a:solidFill>
              </a:rPr>
              <a:t>中核機能強化加算は機能するのか　　以下は要件。</a:t>
            </a:r>
            <a:br>
              <a:rPr kumimoji="1" lang="en-US" altLang="ja-JP" sz="2700" dirty="0">
                <a:solidFill>
                  <a:srgbClr val="FF0000"/>
                </a:solidFill>
              </a:rPr>
            </a:br>
            <a:r>
              <a:rPr kumimoji="1" lang="ja-JP" altLang="en-US" sz="2700" dirty="0">
                <a:solidFill>
                  <a:srgbClr val="FF0000"/>
                </a:solidFill>
              </a:rPr>
              <a:t>これだけを実施するのに職員はどれくらい必要か。結局、「持ち出し」→公立の場合は民間化（指定管理）の方向も加速する可能性</a:t>
            </a:r>
          </a:p>
        </p:txBody>
      </p:sp>
      <p:sp>
        <p:nvSpPr>
          <p:cNvPr id="3" name="コンテンツ プレースホルダー 2">
            <a:extLst>
              <a:ext uri="{FF2B5EF4-FFF2-40B4-BE49-F238E27FC236}">
                <a16:creationId xmlns:a16="http://schemas.microsoft.com/office/drawing/2014/main" id="{3FAB5EF2-F1DB-153B-7DC1-FF10E5BBCA45}"/>
              </a:ext>
            </a:extLst>
          </p:cNvPr>
          <p:cNvSpPr>
            <a:spLocks noGrp="1"/>
          </p:cNvSpPr>
          <p:nvPr>
            <p:ph idx="1"/>
          </p:nvPr>
        </p:nvSpPr>
        <p:spPr>
          <a:xfrm>
            <a:off x="340242" y="1737360"/>
            <a:ext cx="10815438" cy="5226966"/>
          </a:xfrm>
        </p:spPr>
        <p:txBody>
          <a:bodyPr>
            <a:normAutofit/>
          </a:bodyPr>
          <a:lstStyle/>
          <a:p>
            <a:r>
              <a:rPr kumimoji="1" lang="ja-JP" altLang="en-US" dirty="0"/>
              <a:t>市町村に中核的な役割を果たす児童発達支援センターとして位置付けられている</a:t>
            </a:r>
          </a:p>
          <a:p>
            <a:r>
              <a:rPr kumimoji="1" lang="ja-JP" altLang="en-US" dirty="0"/>
              <a:t>市町村及び地域の関係機関との連携体制を確保し、市町村と定期的に情報共有の機会を設ける</a:t>
            </a:r>
          </a:p>
          <a:p>
            <a:r>
              <a:rPr kumimoji="1" lang="ja-JP" altLang="en-US" dirty="0"/>
              <a:t>未就学から学齢期まで、幅広い発達段階、多様な障害特性に応じた専門的な発達支援・家族支援を提供</a:t>
            </a:r>
          </a:p>
          <a:p>
            <a:r>
              <a:rPr kumimoji="1" lang="ja-JP" altLang="en-US" dirty="0"/>
              <a:t>地域の通所事業所との連携体制を確保、定期的情報共有、地域の事業所に対して助言・援助を行う</a:t>
            </a:r>
          </a:p>
          <a:p>
            <a:r>
              <a:rPr kumimoji="1" lang="ja-JP" altLang="en-US" dirty="0"/>
              <a:t>インクルージョンの推進体制を確保</a:t>
            </a:r>
          </a:p>
          <a:p>
            <a:r>
              <a:rPr kumimoji="1" lang="ja-JP" altLang="en-US" dirty="0"/>
              <a:t>発達支援に関する入口としての相談機能を果たす体制を確保</a:t>
            </a:r>
          </a:p>
          <a:p>
            <a:r>
              <a:rPr kumimoji="1" lang="ja-JP" altLang="en-US" dirty="0"/>
              <a:t>地域の児童に対する支援体制の状況と上記の取組の実施状況を年にｲﾝﾀｰﾈｯﾄ等で</a:t>
            </a:r>
            <a:r>
              <a:rPr kumimoji="1" lang="en-US" altLang="ja-JP" dirty="0"/>
              <a:t>1</a:t>
            </a:r>
            <a:r>
              <a:rPr kumimoji="1" lang="ja-JP" altLang="en-US" dirty="0"/>
              <a:t>回以上公表</a:t>
            </a:r>
          </a:p>
          <a:p>
            <a:r>
              <a:rPr kumimoji="1" lang="ja-JP" altLang="en-US" dirty="0"/>
              <a:t>自治体職員、利用児童や家族の代表、当事者団体、通所支援事業所等の第三者の同席を求め、客観的な意見を踏まえて自己評価を行っている</a:t>
            </a:r>
          </a:p>
          <a:p>
            <a:r>
              <a:rPr kumimoji="1" lang="ja-JP" altLang="en-US" dirty="0"/>
              <a:t>児発センターの従業者に対する年間の研修計画を作成し、年に</a:t>
            </a:r>
            <a:r>
              <a:rPr kumimoji="1" lang="en-US" altLang="ja-JP" dirty="0"/>
              <a:t>1</a:t>
            </a:r>
            <a:r>
              <a:rPr kumimoji="1" lang="ja-JP" altLang="en-US" dirty="0"/>
              <a:t>回以上研修を実施</a:t>
            </a:r>
          </a:p>
        </p:txBody>
      </p:sp>
    </p:spTree>
    <p:extLst>
      <p:ext uri="{BB962C8B-B14F-4D97-AF65-F5344CB8AC3E}">
        <p14:creationId xmlns:p14="http://schemas.microsoft.com/office/powerpoint/2010/main" val="196526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81E08D-24D9-165E-01FC-2917964BDE9A}"/>
              </a:ext>
            </a:extLst>
          </p:cNvPr>
          <p:cNvSpPr>
            <a:spLocks noGrp="1"/>
          </p:cNvSpPr>
          <p:nvPr>
            <p:ph type="title"/>
          </p:nvPr>
        </p:nvSpPr>
        <p:spPr>
          <a:xfrm>
            <a:off x="130630" y="77822"/>
            <a:ext cx="10942520" cy="549196"/>
          </a:xfrm>
        </p:spPr>
        <p:txBody>
          <a:bodyPr>
            <a:normAutofit/>
          </a:bodyPr>
          <a:lstStyle/>
          <a:p>
            <a:pPr algn="ctr"/>
            <a:r>
              <a:rPr kumimoji="1" lang="ja-JP" altLang="en-US" sz="3200" b="1" dirty="0">
                <a:solidFill>
                  <a:srgbClr val="0070C0"/>
                </a:solidFill>
              </a:rPr>
              <a:t>障害児通所支援</a:t>
            </a:r>
            <a:r>
              <a:rPr kumimoji="1" lang="en-US" altLang="ja-JP" sz="3200" b="1" dirty="0">
                <a:solidFill>
                  <a:srgbClr val="0070C0"/>
                </a:solidFill>
              </a:rPr>
              <a:t>10</a:t>
            </a:r>
            <a:r>
              <a:rPr kumimoji="1" lang="ja-JP" altLang="en-US" sz="3200" b="1" dirty="0">
                <a:solidFill>
                  <a:srgbClr val="0070C0"/>
                </a:solidFill>
              </a:rPr>
              <a:t>年あまりのあゆみ　</a:t>
            </a:r>
            <a:r>
              <a:rPr kumimoji="1" lang="ja-JP" altLang="en-US" sz="3200" b="1" dirty="0">
                <a:solidFill>
                  <a:srgbClr val="FF0000"/>
                </a:solidFill>
              </a:rPr>
              <a:t>法改正はなく報酬で操作</a:t>
            </a:r>
          </a:p>
        </p:txBody>
      </p:sp>
      <p:graphicFrame>
        <p:nvGraphicFramePr>
          <p:cNvPr id="4" name="表 4">
            <a:extLst>
              <a:ext uri="{FF2B5EF4-FFF2-40B4-BE49-F238E27FC236}">
                <a16:creationId xmlns:a16="http://schemas.microsoft.com/office/drawing/2014/main" id="{63F1E263-7931-BC27-8953-97C603E82CCE}"/>
              </a:ext>
            </a:extLst>
          </p:cNvPr>
          <p:cNvGraphicFramePr>
            <a:graphicFrameLocks noGrp="1"/>
          </p:cNvGraphicFramePr>
          <p:nvPr>
            <p:ph idx="1"/>
            <p:extLst>
              <p:ext uri="{D42A27DB-BD31-4B8C-83A1-F6EECF244321}">
                <p14:modId xmlns:p14="http://schemas.microsoft.com/office/powerpoint/2010/main" val="2488609407"/>
              </p:ext>
            </p:extLst>
          </p:nvPr>
        </p:nvGraphicFramePr>
        <p:xfrm>
          <a:off x="0" y="627018"/>
          <a:ext cx="12191999" cy="6117769"/>
        </p:xfrm>
        <a:graphic>
          <a:graphicData uri="http://schemas.openxmlformats.org/drawingml/2006/table">
            <a:tbl>
              <a:tblPr firstRow="1" bandRow="1">
                <a:tableStyleId>{5C22544A-7EE6-4342-B048-85BDC9FD1C3A}</a:tableStyleId>
              </a:tblPr>
              <a:tblGrid>
                <a:gridCol w="2015880">
                  <a:extLst>
                    <a:ext uri="{9D8B030D-6E8A-4147-A177-3AD203B41FA5}">
                      <a16:colId xmlns:a16="http://schemas.microsoft.com/office/drawing/2014/main" val="2826017328"/>
                    </a:ext>
                  </a:extLst>
                </a:gridCol>
                <a:gridCol w="6114045">
                  <a:extLst>
                    <a:ext uri="{9D8B030D-6E8A-4147-A177-3AD203B41FA5}">
                      <a16:colId xmlns:a16="http://schemas.microsoft.com/office/drawing/2014/main" val="3827950489"/>
                    </a:ext>
                  </a:extLst>
                </a:gridCol>
                <a:gridCol w="4062074">
                  <a:extLst>
                    <a:ext uri="{9D8B030D-6E8A-4147-A177-3AD203B41FA5}">
                      <a16:colId xmlns:a16="http://schemas.microsoft.com/office/drawing/2014/main" val="1179022868"/>
                    </a:ext>
                  </a:extLst>
                </a:gridCol>
              </a:tblGrid>
              <a:tr h="533025">
                <a:tc>
                  <a:txBody>
                    <a:bodyPr/>
                    <a:lstStyle/>
                    <a:p>
                      <a:pPr algn="ctr"/>
                      <a:r>
                        <a:rPr kumimoji="1" lang="ja-JP" altLang="en-US" dirty="0"/>
                        <a:t>年　月</a:t>
                      </a:r>
                    </a:p>
                  </a:txBody>
                  <a:tcPr/>
                </a:tc>
                <a:tc>
                  <a:txBody>
                    <a:bodyPr/>
                    <a:lstStyle/>
                    <a:p>
                      <a:pPr algn="ctr"/>
                      <a:r>
                        <a:rPr kumimoji="1" lang="ja-JP" altLang="en-US" dirty="0"/>
                        <a:t>主な出来事</a:t>
                      </a:r>
                    </a:p>
                  </a:txBody>
                  <a:tcPr/>
                </a:tc>
                <a:tc>
                  <a:txBody>
                    <a:bodyPr/>
                    <a:lstStyle/>
                    <a:p>
                      <a:pPr algn="ctr"/>
                      <a:r>
                        <a:rPr kumimoji="1" lang="ja-JP" altLang="en-US" dirty="0"/>
                        <a:t>備　考</a:t>
                      </a:r>
                    </a:p>
                  </a:txBody>
                  <a:tcPr/>
                </a:tc>
                <a:extLst>
                  <a:ext uri="{0D108BD9-81ED-4DB2-BD59-A6C34878D82A}">
                    <a16:rowId xmlns:a16="http://schemas.microsoft.com/office/drawing/2014/main" val="2242287427"/>
                  </a:ext>
                </a:extLst>
              </a:tr>
              <a:tr h="664190">
                <a:tc>
                  <a:txBody>
                    <a:bodyPr/>
                    <a:lstStyle/>
                    <a:p>
                      <a:r>
                        <a:rPr kumimoji="1" lang="en-US" altLang="ja-JP" dirty="0"/>
                        <a:t>2008</a:t>
                      </a:r>
                      <a:r>
                        <a:rPr kumimoji="1" lang="ja-JP" altLang="en-US" dirty="0"/>
                        <a:t>年</a:t>
                      </a:r>
                      <a:r>
                        <a:rPr kumimoji="1" lang="en-US" altLang="ja-JP" dirty="0"/>
                        <a:t>3</a:t>
                      </a:r>
                      <a:r>
                        <a:rPr kumimoji="1" lang="ja-JP" altLang="en-US" dirty="0"/>
                        <a:t>月～</a:t>
                      </a:r>
                      <a:r>
                        <a:rPr kumimoji="1" lang="en-US" altLang="ja-JP" dirty="0"/>
                        <a:t>7</a:t>
                      </a:r>
                      <a:r>
                        <a:rPr kumimoji="1" lang="ja-JP" altLang="en-US" dirty="0"/>
                        <a:t>月</a:t>
                      </a:r>
                    </a:p>
                  </a:txBody>
                  <a:tcPr anchor="ctr"/>
                </a:tc>
                <a:tc>
                  <a:txBody>
                    <a:bodyPr/>
                    <a:lstStyle/>
                    <a:p>
                      <a:r>
                        <a:rPr kumimoji="1" lang="ja-JP" altLang="en-US" sz="2000" b="1" dirty="0"/>
                        <a:t>障害児支援の見直しに関する検討会</a:t>
                      </a:r>
                    </a:p>
                  </a:txBody>
                  <a:tcPr anchor="ctr"/>
                </a:tc>
                <a:tc>
                  <a:txBody>
                    <a:bodyPr/>
                    <a:lstStyle/>
                    <a:p>
                      <a:r>
                        <a:rPr kumimoji="1" lang="ja-JP" altLang="en-US" dirty="0"/>
                        <a:t>障害種別通園施設一元化など通所・入所施設の再編</a:t>
                      </a:r>
                    </a:p>
                  </a:txBody>
                  <a:tcPr anchor="ctr"/>
                </a:tc>
                <a:extLst>
                  <a:ext uri="{0D108BD9-81ED-4DB2-BD59-A6C34878D82A}">
                    <a16:rowId xmlns:a16="http://schemas.microsoft.com/office/drawing/2014/main" val="3631152586"/>
                  </a:ext>
                </a:extLst>
              </a:tr>
              <a:tr h="533025">
                <a:tc>
                  <a:txBody>
                    <a:bodyPr/>
                    <a:lstStyle/>
                    <a:p>
                      <a:r>
                        <a:rPr kumimoji="1" lang="en-US" altLang="ja-JP" dirty="0"/>
                        <a:t>2010</a:t>
                      </a:r>
                      <a:r>
                        <a:rPr kumimoji="1" lang="ja-JP" altLang="en-US" dirty="0"/>
                        <a:t>～</a:t>
                      </a:r>
                      <a:r>
                        <a:rPr kumimoji="1" lang="en-US" altLang="ja-JP" dirty="0"/>
                        <a:t>12</a:t>
                      </a:r>
                      <a:r>
                        <a:rPr kumimoji="1" lang="ja-JP" altLang="en-US" dirty="0"/>
                        <a:t>年</a:t>
                      </a:r>
                    </a:p>
                  </a:txBody>
                  <a:tcPr anchor="ctr"/>
                </a:tc>
                <a:tc>
                  <a:txBody>
                    <a:bodyPr/>
                    <a:lstStyle/>
                    <a:p>
                      <a:r>
                        <a:rPr kumimoji="1" lang="ja-JP" altLang="en-US" sz="2000" b="1" dirty="0"/>
                        <a:t>児童福祉法改正</a:t>
                      </a:r>
                      <a:r>
                        <a:rPr kumimoji="1" lang="en-US" altLang="ja-JP" sz="2000" b="1" dirty="0"/>
                        <a:t>10</a:t>
                      </a:r>
                      <a:r>
                        <a:rPr kumimoji="1" lang="ja-JP" altLang="en-US" sz="2000" b="1" dirty="0"/>
                        <a:t>年、同施行</a:t>
                      </a:r>
                      <a:r>
                        <a:rPr kumimoji="1" lang="en-US" altLang="ja-JP" sz="2000" b="1" dirty="0"/>
                        <a:t>12</a:t>
                      </a:r>
                      <a:r>
                        <a:rPr kumimoji="1" lang="ja-JP" altLang="en-US" sz="2000" b="1" dirty="0"/>
                        <a:t>年</a:t>
                      </a:r>
                    </a:p>
                  </a:txBody>
                  <a:tcPr anchor="ctr"/>
                </a:tc>
                <a:tc>
                  <a:txBody>
                    <a:bodyPr/>
                    <a:lstStyle/>
                    <a:p>
                      <a:r>
                        <a:rPr kumimoji="1" lang="ja-JP" altLang="en-US" dirty="0"/>
                        <a:t>障害児通所支援制度開始</a:t>
                      </a:r>
                    </a:p>
                  </a:txBody>
                  <a:tcPr anchor="ctr"/>
                </a:tc>
                <a:extLst>
                  <a:ext uri="{0D108BD9-81ED-4DB2-BD59-A6C34878D82A}">
                    <a16:rowId xmlns:a16="http://schemas.microsoft.com/office/drawing/2014/main" val="730981993"/>
                  </a:ext>
                </a:extLst>
              </a:tr>
              <a:tr h="533025">
                <a:tc>
                  <a:txBody>
                    <a:bodyPr/>
                    <a:lstStyle/>
                    <a:p>
                      <a:r>
                        <a:rPr kumimoji="1" lang="en-US" altLang="ja-JP" dirty="0"/>
                        <a:t>2014</a:t>
                      </a:r>
                      <a:r>
                        <a:rPr kumimoji="1" lang="ja-JP" altLang="en-US" dirty="0"/>
                        <a:t>年</a:t>
                      </a:r>
                      <a:r>
                        <a:rPr kumimoji="1" lang="en-US" altLang="ja-JP" dirty="0"/>
                        <a:t>1</a:t>
                      </a:r>
                      <a:r>
                        <a:rPr kumimoji="1" lang="ja-JP" altLang="en-US" dirty="0"/>
                        <a:t>月～</a:t>
                      </a:r>
                      <a:r>
                        <a:rPr kumimoji="1" lang="en-US" altLang="ja-JP" dirty="0"/>
                        <a:t>7</a:t>
                      </a:r>
                      <a:r>
                        <a:rPr kumimoji="1" lang="ja-JP" altLang="en-US" dirty="0"/>
                        <a:t>月</a:t>
                      </a:r>
                    </a:p>
                  </a:txBody>
                  <a:tcPr anchor="ctr"/>
                </a:tc>
                <a:tc>
                  <a:txBody>
                    <a:bodyPr/>
                    <a:lstStyle/>
                    <a:p>
                      <a:r>
                        <a:rPr kumimoji="1" lang="ja-JP" altLang="en-US" sz="2000" b="1" dirty="0"/>
                        <a:t>障害児支援の在り方に関する検討会</a:t>
                      </a:r>
                    </a:p>
                  </a:txBody>
                  <a:tcPr anchor="ctr"/>
                </a:tc>
                <a:tc>
                  <a:txBody>
                    <a:bodyPr/>
                    <a:lstStyle/>
                    <a:p>
                      <a:r>
                        <a:rPr kumimoji="1" lang="en-US" altLang="ja-JP" dirty="0"/>
                        <a:t>｢</a:t>
                      </a:r>
                      <a:r>
                        <a:rPr kumimoji="1" lang="ja-JP" altLang="en-US" dirty="0"/>
                        <a:t>縦横連携</a:t>
                      </a:r>
                      <a:r>
                        <a:rPr kumimoji="1" lang="en-US" altLang="ja-JP" dirty="0"/>
                        <a:t>｣</a:t>
                      </a:r>
                      <a:r>
                        <a:rPr kumimoji="1" lang="ja-JP" altLang="en-US" dirty="0"/>
                        <a:t>「後方支援</a:t>
                      </a:r>
                      <a:r>
                        <a:rPr kumimoji="1" lang="en-US" altLang="ja-JP" dirty="0"/>
                        <a:t>｣</a:t>
                      </a:r>
                      <a:r>
                        <a:rPr kumimoji="1" lang="ja-JP" altLang="en-US" dirty="0"/>
                        <a:t>など</a:t>
                      </a:r>
                    </a:p>
                  </a:txBody>
                  <a:tcPr anchor="ctr"/>
                </a:tc>
                <a:extLst>
                  <a:ext uri="{0D108BD9-81ED-4DB2-BD59-A6C34878D82A}">
                    <a16:rowId xmlns:a16="http://schemas.microsoft.com/office/drawing/2014/main" val="2780656304"/>
                  </a:ext>
                </a:extLst>
              </a:tr>
              <a:tr h="474822">
                <a:tc>
                  <a:txBody>
                    <a:bodyPr/>
                    <a:lstStyle/>
                    <a:p>
                      <a:endParaRPr kumimoji="1" lang="ja-JP" altLang="en-US" dirty="0"/>
                    </a:p>
                  </a:txBody>
                  <a:tcPr/>
                </a:tc>
                <a:tc>
                  <a:txBody>
                    <a:bodyPr/>
                    <a:lstStyle/>
                    <a:p>
                      <a:r>
                        <a:rPr kumimoji="1" lang="ja-JP" altLang="en-US" sz="2000" b="1" dirty="0"/>
                        <a:t>この間の報酬改定　</a:t>
                      </a:r>
                      <a:r>
                        <a:rPr kumimoji="1" lang="en-US" altLang="ja-JP" sz="2000" b="1" dirty="0">
                          <a:solidFill>
                            <a:srgbClr val="FF0000"/>
                          </a:solidFill>
                        </a:rPr>
                        <a:t>2015,</a:t>
                      </a:r>
                      <a:r>
                        <a:rPr kumimoji="1" lang="ja-JP" altLang="en-US" sz="2000" b="1" dirty="0">
                          <a:solidFill>
                            <a:srgbClr val="FF0000"/>
                          </a:solidFill>
                        </a:rPr>
                        <a:t>　</a:t>
                      </a:r>
                      <a:r>
                        <a:rPr kumimoji="1" lang="en-US" altLang="ja-JP" sz="2000" b="1" dirty="0">
                          <a:solidFill>
                            <a:srgbClr val="FF0000"/>
                          </a:solidFill>
                        </a:rPr>
                        <a:t>2018</a:t>
                      </a:r>
                      <a:r>
                        <a:rPr kumimoji="1" lang="ja-JP" altLang="en-US" sz="2000" b="1" dirty="0">
                          <a:solidFill>
                            <a:srgbClr val="FF0000"/>
                          </a:solidFill>
                        </a:rPr>
                        <a:t>，</a:t>
                      </a:r>
                      <a:r>
                        <a:rPr kumimoji="1" lang="en-US" altLang="ja-JP" sz="2000" b="1" dirty="0">
                          <a:solidFill>
                            <a:srgbClr val="FF0000"/>
                          </a:solidFill>
                        </a:rPr>
                        <a:t>2021</a:t>
                      </a:r>
                      <a:endParaRPr kumimoji="1" lang="ja-JP" altLang="en-US" sz="2000" b="1" dirty="0">
                        <a:solidFill>
                          <a:srgbClr val="FF0000"/>
                        </a:solidFill>
                      </a:endParaRPr>
                    </a:p>
                  </a:txBody>
                  <a:tcPr/>
                </a:tc>
                <a:tc>
                  <a:txBody>
                    <a:bodyPr/>
                    <a:lstStyle/>
                    <a:p>
                      <a:endParaRPr kumimoji="1" lang="ja-JP" altLang="en-US" dirty="0"/>
                    </a:p>
                  </a:txBody>
                  <a:tcPr/>
                </a:tc>
                <a:extLst>
                  <a:ext uri="{0D108BD9-81ED-4DB2-BD59-A6C34878D82A}">
                    <a16:rowId xmlns:a16="http://schemas.microsoft.com/office/drawing/2014/main" val="419078507"/>
                  </a:ext>
                </a:extLst>
              </a:tr>
              <a:tr h="533025">
                <a:tc>
                  <a:txBody>
                    <a:bodyPr/>
                    <a:lstStyle/>
                    <a:p>
                      <a:r>
                        <a:rPr kumimoji="1" lang="en-US" altLang="ja-JP" dirty="0"/>
                        <a:t>2021</a:t>
                      </a:r>
                      <a:r>
                        <a:rPr kumimoji="1" lang="ja-JP" altLang="en-US" dirty="0"/>
                        <a:t>年</a:t>
                      </a:r>
                      <a:r>
                        <a:rPr kumimoji="1" lang="en-US" altLang="ja-JP" dirty="0"/>
                        <a:t>10</a:t>
                      </a:r>
                      <a:r>
                        <a:rPr kumimoji="1" lang="ja-JP" altLang="en-US" dirty="0"/>
                        <a:t>月</a:t>
                      </a:r>
                    </a:p>
                  </a:txBody>
                  <a:tcPr anchor="ctr"/>
                </a:tc>
                <a:tc>
                  <a:txBody>
                    <a:bodyPr/>
                    <a:lstStyle/>
                    <a:p>
                      <a:r>
                        <a:rPr kumimoji="1" lang="ja-JP" altLang="en-US" sz="2000" b="1" dirty="0"/>
                        <a:t>障害児通所支援の在り方に関する検討会報告</a:t>
                      </a:r>
                    </a:p>
                  </a:txBody>
                  <a:tcPr anchor="ctr"/>
                </a:tc>
                <a:tc>
                  <a:txBody>
                    <a:bodyPr/>
                    <a:lstStyle/>
                    <a:p>
                      <a:r>
                        <a:rPr kumimoji="1" lang="ja-JP" altLang="en-US" dirty="0"/>
                        <a:t>児童発達支援センターの機能など</a:t>
                      </a:r>
                    </a:p>
                  </a:txBody>
                  <a:tcPr anchor="ctr"/>
                </a:tc>
                <a:extLst>
                  <a:ext uri="{0D108BD9-81ED-4DB2-BD59-A6C34878D82A}">
                    <a16:rowId xmlns:a16="http://schemas.microsoft.com/office/drawing/2014/main" val="3938161812"/>
                  </a:ext>
                </a:extLst>
              </a:tr>
              <a:tr h="461132">
                <a:tc>
                  <a:txBody>
                    <a:bodyPr/>
                    <a:lstStyle/>
                    <a:p>
                      <a:endParaRPr kumimoji="1" lang="ja-JP" altLang="en-US"/>
                    </a:p>
                  </a:txBody>
                  <a:tcPr/>
                </a:tc>
                <a:tc>
                  <a:txBody>
                    <a:bodyPr/>
                    <a:lstStyle/>
                    <a:p>
                      <a:r>
                        <a:rPr kumimoji="1" lang="ja-JP" altLang="en-US" sz="2000" b="1" dirty="0"/>
                        <a:t>こども施策の新たな推進体制に関する基本方針</a:t>
                      </a:r>
                    </a:p>
                  </a:txBody>
                  <a:tcPr/>
                </a:tc>
                <a:tc>
                  <a:txBody>
                    <a:bodyPr/>
                    <a:lstStyle/>
                    <a:p>
                      <a:r>
                        <a:rPr kumimoji="1" lang="ja-JP" altLang="en-US" dirty="0"/>
                        <a:t>こども家庭庁設置方針</a:t>
                      </a:r>
                    </a:p>
                  </a:txBody>
                  <a:tcPr/>
                </a:tc>
                <a:extLst>
                  <a:ext uri="{0D108BD9-81ED-4DB2-BD59-A6C34878D82A}">
                    <a16:rowId xmlns:a16="http://schemas.microsoft.com/office/drawing/2014/main" val="1962139337"/>
                  </a:ext>
                </a:extLst>
              </a:tr>
              <a:tr h="786450">
                <a:tc>
                  <a:txBody>
                    <a:bodyPr/>
                    <a:lstStyle/>
                    <a:p>
                      <a:r>
                        <a:rPr kumimoji="1" lang="en-US" altLang="ja-JP" dirty="0"/>
                        <a:t>2022</a:t>
                      </a:r>
                      <a:r>
                        <a:rPr kumimoji="1" lang="ja-JP" altLang="en-US" dirty="0"/>
                        <a:t>年</a:t>
                      </a:r>
                      <a:r>
                        <a:rPr kumimoji="1" lang="en-US" altLang="ja-JP" dirty="0"/>
                        <a:t>3</a:t>
                      </a:r>
                      <a:r>
                        <a:rPr kumimoji="1" lang="ja-JP" altLang="en-US" dirty="0"/>
                        <a:t>月～</a:t>
                      </a:r>
                      <a:r>
                        <a:rPr kumimoji="1" lang="en-US" altLang="ja-JP" dirty="0"/>
                        <a:t>6</a:t>
                      </a:r>
                      <a:r>
                        <a:rPr kumimoji="1" lang="ja-JP" altLang="en-US" dirty="0"/>
                        <a:t>月</a:t>
                      </a:r>
                    </a:p>
                  </a:txBody>
                  <a:tcPr anchor="ctr"/>
                </a:tc>
                <a:tc>
                  <a:txBody>
                    <a:bodyPr/>
                    <a:lstStyle/>
                    <a:p>
                      <a:r>
                        <a:rPr kumimoji="1" lang="ja-JP" altLang="en-US" sz="2000" b="1" dirty="0">
                          <a:solidFill>
                            <a:schemeClr val="tx1"/>
                          </a:solidFill>
                        </a:rPr>
                        <a:t>児童福祉法改正案準備、こども家庭庁設置法案</a:t>
                      </a:r>
                      <a:endParaRPr kumimoji="1" lang="en-US" altLang="ja-JP" sz="2000" b="1" dirty="0">
                        <a:solidFill>
                          <a:schemeClr val="tx1"/>
                        </a:solidFill>
                      </a:endParaRPr>
                    </a:p>
                    <a:p>
                      <a:r>
                        <a:rPr kumimoji="1" lang="ja-JP" altLang="en-US" sz="2000" b="1" dirty="0">
                          <a:solidFill>
                            <a:schemeClr val="tx1"/>
                          </a:solidFill>
                        </a:rPr>
                        <a:t>こども基本法案など</a:t>
                      </a:r>
                    </a:p>
                  </a:txBody>
                  <a:tcPr anchor="ctr"/>
                </a:tc>
                <a:tc>
                  <a:txBody>
                    <a:bodyPr/>
                    <a:lstStyle/>
                    <a:p>
                      <a:r>
                        <a:rPr kumimoji="1" lang="ja-JP" altLang="en-US" dirty="0">
                          <a:solidFill>
                            <a:srgbClr val="C00000"/>
                          </a:solidFill>
                        </a:rPr>
                        <a:t>児童福祉法にセンターの機能・役割明記</a:t>
                      </a:r>
                    </a:p>
                  </a:txBody>
                  <a:tcPr anchor="ctr"/>
                </a:tc>
                <a:extLst>
                  <a:ext uri="{0D108BD9-81ED-4DB2-BD59-A6C34878D82A}">
                    <a16:rowId xmlns:a16="http://schemas.microsoft.com/office/drawing/2014/main" val="3779174469"/>
                  </a:ext>
                </a:extLst>
              </a:tr>
              <a:tr h="533025">
                <a:tc>
                  <a:txBody>
                    <a:bodyPr/>
                    <a:lstStyle/>
                    <a:p>
                      <a:r>
                        <a:rPr kumimoji="1" lang="en-US" altLang="ja-JP" dirty="0"/>
                        <a:t>2022</a:t>
                      </a:r>
                      <a:r>
                        <a:rPr kumimoji="1" lang="ja-JP" altLang="en-US" dirty="0"/>
                        <a:t>年</a:t>
                      </a:r>
                      <a:r>
                        <a:rPr kumimoji="1" lang="en-US" altLang="ja-JP" dirty="0"/>
                        <a:t>8</a:t>
                      </a:r>
                      <a:r>
                        <a:rPr kumimoji="1" lang="ja-JP" altLang="en-US" dirty="0"/>
                        <a:t>月～</a:t>
                      </a:r>
                      <a:r>
                        <a:rPr kumimoji="1" lang="en-US" altLang="ja-JP" dirty="0"/>
                        <a:t>3</a:t>
                      </a:r>
                      <a:r>
                        <a:rPr kumimoji="1" lang="ja-JP" altLang="en-US" dirty="0"/>
                        <a:t>月</a:t>
                      </a:r>
                    </a:p>
                  </a:txBody>
                  <a:tcPr anchor="ctr"/>
                </a:tc>
                <a:tc>
                  <a:txBody>
                    <a:bodyPr/>
                    <a:lstStyle/>
                    <a:p>
                      <a:r>
                        <a:rPr kumimoji="1" lang="ja-JP" altLang="en-US" sz="2000" b="1" dirty="0"/>
                        <a:t>障害児通所支援に関する検討会開始</a:t>
                      </a:r>
                    </a:p>
                  </a:txBody>
                  <a:tcPr anchor="ctr"/>
                </a:tc>
                <a:tc>
                  <a:txBody>
                    <a:bodyPr/>
                    <a:lstStyle/>
                    <a:p>
                      <a:r>
                        <a:rPr kumimoji="1" lang="ja-JP" altLang="en-US" dirty="0">
                          <a:solidFill>
                            <a:srgbClr val="C00000"/>
                          </a:solidFill>
                        </a:rPr>
                        <a:t>改正法の具体化のための検討会</a:t>
                      </a:r>
                      <a:endParaRPr kumimoji="1" lang="en-US" altLang="ja-JP" dirty="0">
                        <a:solidFill>
                          <a:srgbClr val="C00000"/>
                        </a:solidFill>
                      </a:endParaRPr>
                    </a:p>
                  </a:txBody>
                  <a:tcPr anchor="ctr"/>
                </a:tc>
                <a:extLst>
                  <a:ext uri="{0D108BD9-81ED-4DB2-BD59-A6C34878D82A}">
                    <a16:rowId xmlns:a16="http://schemas.microsoft.com/office/drawing/2014/main" val="1550949145"/>
                  </a:ext>
                </a:extLst>
              </a:tr>
              <a:tr h="533025">
                <a:tc>
                  <a:txBody>
                    <a:bodyPr/>
                    <a:lstStyle/>
                    <a:p>
                      <a:r>
                        <a:rPr kumimoji="1" lang="en-US" altLang="ja-JP" dirty="0"/>
                        <a:t>2023</a:t>
                      </a:r>
                      <a:r>
                        <a:rPr kumimoji="1" lang="ja-JP" altLang="en-US" dirty="0"/>
                        <a:t>年</a:t>
                      </a:r>
                      <a:r>
                        <a:rPr kumimoji="1" lang="en-US" altLang="ja-JP" dirty="0"/>
                        <a:t>4</a:t>
                      </a:r>
                      <a:r>
                        <a:rPr kumimoji="1" lang="ja-JP" altLang="en-US" dirty="0"/>
                        <a:t>月</a:t>
                      </a:r>
                    </a:p>
                  </a:txBody>
                  <a:tcPr anchor="ctr"/>
                </a:tc>
                <a:tc>
                  <a:txBody>
                    <a:bodyPr/>
                    <a:lstStyle/>
                    <a:p>
                      <a:r>
                        <a:rPr kumimoji="1" lang="ja-JP" altLang="en-US" sz="2000" b="1" dirty="0">
                          <a:solidFill>
                            <a:schemeClr val="tx1"/>
                          </a:solidFill>
                        </a:rPr>
                        <a:t>こども家庭庁出発、こども基本法施行</a:t>
                      </a:r>
                    </a:p>
                  </a:txBody>
                  <a:tcPr anchor="ctr"/>
                </a:tc>
                <a:tc>
                  <a:txBody>
                    <a:bodyPr/>
                    <a:lstStyle/>
                    <a:p>
                      <a:endParaRPr kumimoji="1" lang="ja-JP" altLang="en-US" dirty="0"/>
                    </a:p>
                  </a:txBody>
                  <a:tcPr anchor="ctr"/>
                </a:tc>
                <a:extLst>
                  <a:ext uri="{0D108BD9-81ED-4DB2-BD59-A6C34878D82A}">
                    <a16:rowId xmlns:a16="http://schemas.microsoft.com/office/drawing/2014/main" val="303273178"/>
                  </a:ext>
                </a:extLst>
              </a:tr>
              <a:tr h="533025">
                <a:tc>
                  <a:txBody>
                    <a:bodyPr/>
                    <a:lstStyle/>
                    <a:p>
                      <a:r>
                        <a:rPr kumimoji="1" lang="en-US" altLang="ja-JP" dirty="0"/>
                        <a:t>2024</a:t>
                      </a:r>
                      <a:r>
                        <a:rPr kumimoji="1" lang="ja-JP" altLang="en-US" dirty="0"/>
                        <a:t>年</a:t>
                      </a:r>
                      <a:r>
                        <a:rPr kumimoji="1" lang="en-US" altLang="ja-JP" dirty="0"/>
                        <a:t>4</a:t>
                      </a:r>
                      <a:r>
                        <a:rPr kumimoji="1" lang="ja-JP" altLang="en-US" dirty="0"/>
                        <a:t>月</a:t>
                      </a:r>
                    </a:p>
                  </a:txBody>
                  <a:tcPr anchor="ctr"/>
                </a:tc>
                <a:tc>
                  <a:txBody>
                    <a:bodyPr/>
                    <a:lstStyle/>
                    <a:p>
                      <a:r>
                        <a:rPr kumimoji="1" lang="ja-JP" altLang="en-US" sz="2000" b="1" dirty="0">
                          <a:solidFill>
                            <a:schemeClr val="tx1"/>
                          </a:solidFill>
                        </a:rPr>
                        <a:t>改正児童福祉法施行／報酬改定</a:t>
                      </a:r>
                    </a:p>
                  </a:txBody>
                  <a:tcPr anchor="ctr"/>
                </a:tc>
                <a:tc>
                  <a:txBody>
                    <a:bodyPr/>
                    <a:lstStyle/>
                    <a:p>
                      <a:endParaRPr kumimoji="1" lang="ja-JP" altLang="en-US" dirty="0"/>
                    </a:p>
                  </a:txBody>
                  <a:tcPr anchor="ctr"/>
                </a:tc>
                <a:extLst>
                  <a:ext uri="{0D108BD9-81ED-4DB2-BD59-A6C34878D82A}">
                    <a16:rowId xmlns:a16="http://schemas.microsoft.com/office/drawing/2014/main" val="3717942021"/>
                  </a:ext>
                </a:extLst>
              </a:tr>
            </a:tbl>
          </a:graphicData>
        </a:graphic>
      </p:graphicFrame>
      <p:sp>
        <p:nvSpPr>
          <p:cNvPr id="6" name="スライド番号プレースホルダー 5">
            <a:extLst>
              <a:ext uri="{FF2B5EF4-FFF2-40B4-BE49-F238E27FC236}">
                <a16:creationId xmlns:a16="http://schemas.microsoft.com/office/drawing/2014/main" id="{4F0051CE-3F60-7A75-1CC5-4B579AD1279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8F82EC-C582-40EE-B6FF-F8D4235D5652}" type="slidenum">
              <a:rPr kumimoji="1" lang="ja-JP" altLang="en-US" sz="1050" b="0" i="0" u="none" strike="noStrike" kern="1200" cap="none" spc="0" normalizeH="0" baseline="0" noProof="0" smtClean="0">
                <a:ln>
                  <a:noFill/>
                </a:ln>
                <a:solidFill>
                  <a:srgbClr val="FFFFFF"/>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050" b="0" i="0" u="none" strike="noStrike" kern="1200" cap="none" spc="0" normalizeH="0" baseline="0" noProof="0">
              <a:ln>
                <a:noFill/>
              </a:ln>
              <a:solidFill>
                <a:srgbClr val="FFFFFF"/>
              </a:solidFill>
              <a:effectLst/>
              <a:uLnTx/>
              <a:uFillTx/>
              <a:latin typeface="Calibri" panose="020F0502020204030204"/>
              <a:ea typeface="ＭＳ Ｐゴシック" panose="020B0600070205080204" pitchFamily="50" charset="-128"/>
              <a:cs typeface="+mn-cs"/>
            </a:endParaRPr>
          </a:p>
        </p:txBody>
      </p:sp>
      <p:sp>
        <p:nvSpPr>
          <p:cNvPr id="3" name="日付プレースホルダー 2">
            <a:extLst>
              <a:ext uri="{FF2B5EF4-FFF2-40B4-BE49-F238E27FC236}">
                <a16:creationId xmlns:a16="http://schemas.microsoft.com/office/drawing/2014/main" id="{E3D2E49A-0E05-BAAE-3DE0-1A400D4E546F}"/>
              </a:ext>
            </a:extLst>
          </p:cNvPr>
          <p:cNvSpPr>
            <a:spLocks noGrp="1"/>
          </p:cNvSpPr>
          <p:nvPr>
            <p:ph type="dt" sz="half" idx="10"/>
          </p:nvPr>
        </p:nvSpPr>
        <p:spPr/>
        <p:txBody>
          <a:bodyPr/>
          <a:lstStyle/>
          <a:p>
            <a:r>
              <a:rPr kumimoji="1" lang="en-US" altLang="ja-JP"/>
              <a:t>2023/9/1</a:t>
            </a:r>
            <a:r>
              <a:rPr kumimoji="1" lang="ja-JP" altLang="en-US"/>
              <a:t>　東久留米市立わかくさ学園学習会</a:t>
            </a:r>
          </a:p>
        </p:txBody>
      </p:sp>
      <p:pic>
        <p:nvPicPr>
          <p:cNvPr id="7" name="図 6">
            <a:extLst>
              <a:ext uri="{FF2B5EF4-FFF2-40B4-BE49-F238E27FC236}">
                <a16:creationId xmlns:a16="http://schemas.microsoft.com/office/drawing/2014/main" id="{6765B003-94F3-29F8-597E-95D599E8A47A}"/>
              </a:ext>
            </a:extLst>
          </p:cNvPr>
          <p:cNvPicPr>
            <a:picLocks noChangeAspect="1"/>
          </p:cNvPicPr>
          <p:nvPr/>
        </p:nvPicPr>
        <p:blipFill>
          <a:blip r:embed="rId2"/>
          <a:stretch>
            <a:fillRect/>
          </a:stretch>
        </p:blipFill>
        <p:spPr>
          <a:xfrm>
            <a:off x="5382706" y="3182090"/>
            <a:ext cx="1426588" cy="493819"/>
          </a:xfrm>
          <a:prstGeom prst="rect">
            <a:avLst/>
          </a:prstGeom>
        </p:spPr>
      </p:pic>
    </p:spTree>
    <p:extLst>
      <p:ext uri="{BB962C8B-B14F-4D97-AF65-F5344CB8AC3E}">
        <p14:creationId xmlns:p14="http://schemas.microsoft.com/office/powerpoint/2010/main" val="3261005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9BEB0B4C-09AC-4B35-EB46-5A4CF0365F94}"/>
              </a:ext>
            </a:extLst>
          </p:cNvPr>
          <p:cNvPicPr>
            <a:picLocks noChangeAspect="1"/>
          </p:cNvPicPr>
          <p:nvPr/>
        </p:nvPicPr>
        <p:blipFill>
          <a:blip r:embed="rId2"/>
          <a:stretch>
            <a:fillRect/>
          </a:stretch>
        </p:blipFill>
        <p:spPr>
          <a:xfrm>
            <a:off x="1067343" y="724989"/>
            <a:ext cx="10563497" cy="6133011"/>
          </a:xfrm>
          <a:prstGeom prst="rect">
            <a:avLst/>
          </a:prstGeom>
        </p:spPr>
      </p:pic>
      <p:sp>
        <p:nvSpPr>
          <p:cNvPr id="2" name="テキスト ボックス 1">
            <a:extLst>
              <a:ext uri="{FF2B5EF4-FFF2-40B4-BE49-F238E27FC236}">
                <a16:creationId xmlns:a16="http://schemas.microsoft.com/office/drawing/2014/main" id="{A5A3BD81-1679-89E1-16F8-4C7E913DB1AF}"/>
              </a:ext>
            </a:extLst>
          </p:cNvPr>
          <p:cNvSpPr txBox="1"/>
          <p:nvPr/>
        </p:nvSpPr>
        <p:spPr>
          <a:xfrm>
            <a:off x="269965" y="296091"/>
            <a:ext cx="11826240" cy="1077218"/>
          </a:xfrm>
          <a:prstGeom prst="rect">
            <a:avLst/>
          </a:prstGeom>
          <a:noFill/>
        </p:spPr>
        <p:txBody>
          <a:bodyPr wrap="square" rtlCol="0">
            <a:spAutoFit/>
          </a:bodyPr>
          <a:lstStyle/>
          <a:p>
            <a:r>
              <a:rPr kumimoji="1" lang="ja-JP" altLang="en-US" sz="3200" dirty="0"/>
              <a:t>この手続きに大きな変化はないが、相談支援事業の役割がじょじょに強化された</a:t>
            </a:r>
            <a:endParaRPr kumimoji="1" lang="ja-JP" altLang="en-US" sz="2400" dirty="0"/>
          </a:p>
        </p:txBody>
      </p:sp>
    </p:spTree>
    <p:extLst>
      <p:ext uri="{BB962C8B-B14F-4D97-AF65-F5344CB8AC3E}">
        <p14:creationId xmlns:p14="http://schemas.microsoft.com/office/powerpoint/2010/main" val="458768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700BC637-419B-6BC0-9B9C-B1F0665932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170"/>
            <a:ext cx="9831977" cy="6809660"/>
          </a:xfrm>
          <a:prstGeom prst="rect">
            <a:avLst/>
          </a:prstGeom>
          <a:solidFill>
            <a:srgbClr val="FF99CC"/>
          </a:solidFill>
        </p:spPr>
      </p:pic>
      <p:sp>
        <p:nvSpPr>
          <p:cNvPr id="2" name="吹き出し: 四角形 1">
            <a:extLst>
              <a:ext uri="{FF2B5EF4-FFF2-40B4-BE49-F238E27FC236}">
                <a16:creationId xmlns:a16="http://schemas.microsoft.com/office/drawing/2014/main" id="{D67444CB-4645-8A94-A46E-2423EC50E915}"/>
              </a:ext>
            </a:extLst>
          </p:cNvPr>
          <p:cNvSpPr/>
          <p:nvPr/>
        </p:nvSpPr>
        <p:spPr>
          <a:xfrm>
            <a:off x="10023566" y="487680"/>
            <a:ext cx="1985554" cy="548640"/>
          </a:xfrm>
          <a:prstGeom prst="wedgeRectCallout">
            <a:avLst>
              <a:gd name="adj1" fmla="val -59131"/>
              <a:gd name="adj2" fmla="val 61436"/>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 name="テキスト ボックス 4">
            <a:extLst>
              <a:ext uri="{FF2B5EF4-FFF2-40B4-BE49-F238E27FC236}">
                <a16:creationId xmlns:a16="http://schemas.microsoft.com/office/drawing/2014/main" id="{E22A8FDE-BF90-DB66-283C-FFB6F6A329FB}"/>
              </a:ext>
            </a:extLst>
          </p:cNvPr>
          <p:cNvSpPr txBox="1"/>
          <p:nvPr/>
        </p:nvSpPr>
        <p:spPr>
          <a:xfrm>
            <a:off x="10128069" y="487680"/>
            <a:ext cx="1785257"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子育て世帯に対する包括的支援</a:t>
            </a:r>
          </a:p>
        </p:txBody>
      </p:sp>
      <p:sp>
        <p:nvSpPr>
          <p:cNvPr id="6" name="吹き出し: 四角形 5">
            <a:extLst>
              <a:ext uri="{FF2B5EF4-FFF2-40B4-BE49-F238E27FC236}">
                <a16:creationId xmlns:a16="http://schemas.microsoft.com/office/drawing/2014/main" id="{EB30BA61-8E42-FE3F-50FA-203D93DBEB0C}"/>
              </a:ext>
            </a:extLst>
          </p:cNvPr>
          <p:cNvSpPr/>
          <p:nvPr/>
        </p:nvSpPr>
        <p:spPr>
          <a:xfrm>
            <a:off x="9962606" y="2160360"/>
            <a:ext cx="2046514" cy="365125"/>
          </a:xfrm>
          <a:prstGeom prst="wedgeRectCallout">
            <a:avLst>
              <a:gd name="adj1" fmla="val -59982"/>
              <a:gd name="adj2" fmla="val 75198"/>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7" name="テキスト ボックス 6">
            <a:extLst>
              <a:ext uri="{FF2B5EF4-FFF2-40B4-BE49-F238E27FC236}">
                <a16:creationId xmlns:a16="http://schemas.microsoft.com/office/drawing/2014/main" id="{5D9F8ED6-0811-7844-422C-AA108CB796F6}"/>
              </a:ext>
            </a:extLst>
          </p:cNvPr>
          <p:cNvSpPr txBox="1"/>
          <p:nvPr/>
        </p:nvSpPr>
        <p:spPr>
          <a:xfrm>
            <a:off x="10023566" y="2160361"/>
            <a:ext cx="1889760"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Calibri" panose="020F0502020204030204"/>
                <a:ea typeface="ＭＳ Ｐゴシック" panose="020B0600070205080204" pitchFamily="50" charset="-128"/>
                <a:cs typeface="+mn-cs"/>
              </a:rPr>
              <a:t>ここに児発センター</a:t>
            </a:r>
          </a:p>
        </p:txBody>
      </p:sp>
    </p:spTree>
    <p:extLst>
      <p:ext uri="{BB962C8B-B14F-4D97-AF65-F5344CB8AC3E}">
        <p14:creationId xmlns:p14="http://schemas.microsoft.com/office/powerpoint/2010/main" val="253277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977D6998-DFF6-BED1-2770-7C25640775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9221" y="0"/>
            <a:ext cx="9901773" cy="6858000"/>
          </a:xfrm>
          <a:prstGeom prst="rect">
            <a:avLst/>
          </a:prstGeom>
          <a:ln>
            <a:solidFill>
              <a:srgbClr val="FF0000"/>
            </a:solidFill>
          </a:ln>
        </p:spPr>
      </p:pic>
      <p:sp>
        <p:nvSpPr>
          <p:cNvPr id="2" name="吹き出し: 四角形 1">
            <a:extLst>
              <a:ext uri="{FF2B5EF4-FFF2-40B4-BE49-F238E27FC236}">
                <a16:creationId xmlns:a16="http://schemas.microsoft.com/office/drawing/2014/main" id="{EAF05024-4479-77FE-03B6-75D59F3841F3}"/>
              </a:ext>
            </a:extLst>
          </p:cNvPr>
          <p:cNvSpPr/>
          <p:nvPr/>
        </p:nvSpPr>
        <p:spPr>
          <a:xfrm>
            <a:off x="10469371" y="4833258"/>
            <a:ext cx="1722629" cy="748936"/>
          </a:xfrm>
          <a:prstGeom prst="wedgeRectCallout">
            <a:avLst>
              <a:gd name="adj1" fmla="val -56221"/>
              <a:gd name="adj2" fmla="val 103484"/>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3436A506-9F49-A41F-4424-F8FDCD988B51}"/>
              </a:ext>
            </a:extLst>
          </p:cNvPr>
          <p:cNvSpPr txBox="1"/>
          <p:nvPr/>
        </p:nvSpPr>
        <p:spPr>
          <a:xfrm>
            <a:off x="10556470" y="4885304"/>
            <a:ext cx="1557153" cy="646331"/>
          </a:xfrm>
          <a:prstGeom prst="rect">
            <a:avLst/>
          </a:prstGeom>
          <a:noFill/>
        </p:spPr>
        <p:txBody>
          <a:bodyPr wrap="square" rtlCol="0">
            <a:spAutoFit/>
          </a:bodyPr>
          <a:lstStyle/>
          <a:p>
            <a:r>
              <a:rPr kumimoji="1" lang="ja-JP" altLang="en-US" sz="1200" dirty="0"/>
              <a:t>医療型は増えなかった。一元化後も引き続き機能維持</a:t>
            </a:r>
          </a:p>
        </p:txBody>
      </p:sp>
    </p:spTree>
    <p:extLst>
      <p:ext uri="{BB962C8B-B14F-4D97-AF65-F5344CB8AC3E}">
        <p14:creationId xmlns:p14="http://schemas.microsoft.com/office/powerpoint/2010/main" val="3466944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A7B033-0451-AA5B-CD2B-B09AEF432441}"/>
              </a:ext>
            </a:extLst>
          </p:cNvPr>
          <p:cNvSpPr>
            <a:spLocks noGrp="1"/>
          </p:cNvSpPr>
          <p:nvPr>
            <p:ph type="title"/>
          </p:nvPr>
        </p:nvSpPr>
        <p:spPr/>
        <p:txBody>
          <a:bodyPr>
            <a:normAutofit/>
          </a:bodyPr>
          <a:lstStyle/>
          <a:p>
            <a:r>
              <a:rPr kumimoji="1" lang="ja-JP" altLang="en-US" dirty="0"/>
              <a:t>大きな変更は何か　</a:t>
            </a:r>
            <a:r>
              <a:rPr kumimoji="1" lang="en-US" altLang="ja-JP" dirty="0"/>
              <a:t>1</a:t>
            </a:r>
            <a:br>
              <a:rPr kumimoji="1" lang="en-US" altLang="ja-JP" dirty="0"/>
            </a:br>
            <a:r>
              <a:rPr kumimoji="1" lang="ja-JP" altLang="en-US" sz="3600" dirty="0">
                <a:solidFill>
                  <a:srgbClr val="FF0000"/>
                </a:solidFill>
              </a:rPr>
              <a:t>運営基準で「器」ではなく支援内容に踏み込んだ</a:t>
            </a:r>
          </a:p>
        </p:txBody>
      </p:sp>
      <p:sp>
        <p:nvSpPr>
          <p:cNvPr id="3" name="コンテンツ プレースホルダー 2">
            <a:extLst>
              <a:ext uri="{FF2B5EF4-FFF2-40B4-BE49-F238E27FC236}">
                <a16:creationId xmlns:a16="http://schemas.microsoft.com/office/drawing/2014/main" id="{F4FCF213-DFF9-0E01-32A0-32CD8F9D4C43}"/>
              </a:ext>
            </a:extLst>
          </p:cNvPr>
          <p:cNvSpPr>
            <a:spLocks noGrp="1"/>
          </p:cNvSpPr>
          <p:nvPr>
            <p:ph idx="1"/>
          </p:nvPr>
        </p:nvSpPr>
        <p:spPr>
          <a:xfrm>
            <a:off x="1097280" y="1845734"/>
            <a:ext cx="10058400" cy="4261152"/>
          </a:xfrm>
        </p:spPr>
        <p:txBody>
          <a:bodyPr>
            <a:normAutofit/>
          </a:bodyPr>
          <a:lstStyle/>
          <a:p>
            <a:r>
              <a:rPr kumimoji="1" lang="ja-JP" altLang="en-US" dirty="0"/>
              <a:t>児童福祉法に基づく指定通所支援の事業等の人員、設備及び運営に関する基準</a:t>
            </a:r>
            <a:r>
              <a:rPr kumimoji="1" lang="en-US" altLang="ja-JP" dirty="0"/>
              <a:t>(</a:t>
            </a:r>
            <a:r>
              <a:rPr kumimoji="1" lang="ja-JP" altLang="en-US" dirty="0"/>
              <a:t>内閣府令）</a:t>
            </a:r>
            <a:endParaRPr kumimoji="1" lang="en-US" altLang="ja-JP" dirty="0"/>
          </a:p>
          <a:p>
            <a:r>
              <a:rPr kumimoji="1" lang="ja-JP" altLang="en-US" dirty="0"/>
              <a:t>第</a:t>
            </a:r>
            <a:r>
              <a:rPr kumimoji="1" lang="en-US" altLang="ja-JP" dirty="0"/>
              <a:t>26</a:t>
            </a:r>
            <a:r>
              <a:rPr kumimoji="1" lang="ja-JP" altLang="en-US" dirty="0"/>
              <a:t>条４項（やや省略）　児童発達支援事業者は、障害児の適性、障害の特性その他の事情を踏まえた児童発達支援の確保並びに児童発達支援の質の評価・改善の適切な実施の観点から、</a:t>
            </a:r>
            <a:r>
              <a:rPr kumimoji="1" lang="ja-JP" altLang="en-US" dirty="0">
                <a:solidFill>
                  <a:srgbClr val="FF0000"/>
                </a:solidFill>
              </a:rPr>
              <a:t>心身の健康等に関する領域を含む総合的な支援を行わなければならない。</a:t>
            </a:r>
            <a:endParaRPr kumimoji="1" lang="en-US" altLang="ja-JP" dirty="0">
              <a:solidFill>
                <a:srgbClr val="FF0000"/>
              </a:solidFill>
            </a:endParaRPr>
          </a:p>
          <a:p>
            <a:r>
              <a:rPr kumimoji="1" lang="ja-JP" altLang="en-US" dirty="0"/>
              <a:t>第</a:t>
            </a:r>
            <a:r>
              <a:rPr kumimoji="1" lang="en-US" altLang="ja-JP" dirty="0"/>
              <a:t>26</a:t>
            </a:r>
            <a:r>
              <a:rPr kumimoji="1" lang="ja-JP" altLang="en-US" dirty="0"/>
              <a:t>条の二　児童発達支援事業所ごとに</a:t>
            </a:r>
            <a:r>
              <a:rPr kumimoji="1" lang="ja-JP" altLang="en-US" dirty="0">
                <a:solidFill>
                  <a:srgbClr val="FF0000"/>
                </a:solidFill>
              </a:rPr>
              <a:t>児童発達支援プログラム（前条第四項に規定する領域との関連性を明確にした児童発達支援の実施に関する計画</a:t>
            </a:r>
            <a:r>
              <a:rPr kumimoji="1" lang="ja-JP" altLang="en-US" dirty="0"/>
              <a:t>をいう。）を策定し、インターネットの利用その他の方法により公表しなければならない。</a:t>
            </a:r>
            <a:endParaRPr kumimoji="1" lang="en-US" altLang="ja-JP" dirty="0"/>
          </a:p>
          <a:p>
            <a:r>
              <a:rPr kumimoji="1" lang="ja-JP" altLang="en-US" dirty="0"/>
              <a:t>そのほか・・・</a:t>
            </a:r>
            <a:endParaRPr kumimoji="1" lang="en-US" altLang="ja-JP" dirty="0"/>
          </a:p>
          <a:p>
            <a:r>
              <a:rPr kumimoji="1" lang="ja-JP" altLang="en-US" dirty="0"/>
              <a:t>第</a:t>
            </a:r>
            <a:r>
              <a:rPr kumimoji="1" lang="en-US" altLang="ja-JP" dirty="0"/>
              <a:t>26</a:t>
            </a:r>
            <a:r>
              <a:rPr kumimoji="1" lang="ja-JP" altLang="en-US" dirty="0"/>
              <a:t>条第</a:t>
            </a:r>
            <a:r>
              <a:rPr kumimoji="1" lang="en-US" altLang="ja-JP" dirty="0"/>
              <a:t>4</a:t>
            </a:r>
            <a:r>
              <a:rPr kumimoji="1" lang="ja-JP" altLang="en-US" dirty="0"/>
              <a:t>項に規定する領域との関連性及びインクルージョンの観点を踏まえた指定児童発達支援の具体的内容</a:t>
            </a:r>
            <a:endParaRPr kumimoji="1" lang="en-US" altLang="ja-JP" dirty="0"/>
          </a:p>
          <a:p>
            <a:r>
              <a:rPr kumimoji="1" lang="ja-JP" altLang="en-US" sz="3200" dirty="0">
                <a:solidFill>
                  <a:schemeClr val="accent1"/>
                </a:solidFill>
              </a:rPr>
              <a:t>実際に各地のセンターの療育内容はみごとに「</a:t>
            </a:r>
            <a:r>
              <a:rPr kumimoji="1" lang="en-US" altLang="ja-JP" sz="3200" dirty="0">
                <a:solidFill>
                  <a:schemeClr val="accent1"/>
                </a:solidFill>
              </a:rPr>
              <a:t>5</a:t>
            </a:r>
            <a:r>
              <a:rPr kumimoji="1" lang="ja-JP" altLang="en-US" sz="3200" dirty="0">
                <a:solidFill>
                  <a:schemeClr val="accent1"/>
                </a:solidFill>
              </a:rPr>
              <a:t>領域」に</a:t>
            </a:r>
          </a:p>
        </p:txBody>
      </p:sp>
    </p:spTree>
    <p:extLst>
      <p:ext uri="{BB962C8B-B14F-4D97-AF65-F5344CB8AC3E}">
        <p14:creationId xmlns:p14="http://schemas.microsoft.com/office/powerpoint/2010/main" val="106740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D14E6D-1E06-40AB-96A5-5499EFC4001D}"/>
              </a:ext>
            </a:extLst>
          </p:cNvPr>
          <p:cNvSpPr>
            <a:spLocks noGrp="1"/>
          </p:cNvSpPr>
          <p:nvPr>
            <p:ph type="title"/>
          </p:nvPr>
        </p:nvSpPr>
        <p:spPr/>
        <p:txBody>
          <a:bodyPr>
            <a:normAutofit/>
          </a:bodyPr>
          <a:lstStyle/>
          <a:p>
            <a:pPr algn="ctr"/>
            <a:r>
              <a:rPr kumimoji="1" lang="ja-JP" altLang="en-US" sz="4400" dirty="0"/>
              <a:t>未実施は来年度から</a:t>
            </a:r>
            <a:r>
              <a:rPr kumimoji="1" lang="en-US" altLang="ja-JP" sz="4400" dirty="0"/>
              <a:t>15</a:t>
            </a:r>
            <a:r>
              <a:rPr kumimoji="1" lang="ja-JP" altLang="en-US" sz="4400" dirty="0"/>
              <a:t>％減算対象</a:t>
            </a:r>
          </a:p>
        </p:txBody>
      </p:sp>
      <p:sp>
        <p:nvSpPr>
          <p:cNvPr id="3" name="コンテンツ プレースホルダー 2">
            <a:extLst>
              <a:ext uri="{FF2B5EF4-FFF2-40B4-BE49-F238E27FC236}">
                <a16:creationId xmlns:a16="http://schemas.microsoft.com/office/drawing/2014/main" id="{7BCEC4F8-2039-E0B5-FA38-F1D13AD6F2DE}"/>
              </a:ext>
            </a:extLst>
          </p:cNvPr>
          <p:cNvSpPr>
            <a:spLocks noGrp="1"/>
          </p:cNvSpPr>
          <p:nvPr>
            <p:ph idx="1"/>
          </p:nvPr>
        </p:nvSpPr>
        <p:spPr>
          <a:xfrm>
            <a:off x="1097280" y="1845733"/>
            <a:ext cx="10058400" cy="4304809"/>
          </a:xfrm>
        </p:spPr>
        <p:txBody>
          <a:bodyPr>
            <a:normAutofit/>
          </a:bodyPr>
          <a:lstStyle/>
          <a:p>
            <a:pPr marL="0" indent="0">
              <a:lnSpc>
                <a:spcPts val="2100"/>
              </a:lnSpc>
              <a:buNone/>
            </a:pPr>
            <a:r>
              <a:rPr kumimoji="1" lang="ja-JP" altLang="en-US" dirty="0">
                <a:solidFill>
                  <a:srgbClr val="0070C0"/>
                </a:solidFill>
              </a:rPr>
              <a:t>総合的な支援</a:t>
            </a:r>
            <a:r>
              <a:rPr kumimoji="1" lang="ja-JP" altLang="en-US" dirty="0"/>
              <a:t>＝本人支援・移行支援・家族支援・地域支援←</a:t>
            </a:r>
            <a:r>
              <a:rPr kumimoji="1" lang="ja-JP" altLang="en-US" sz="2400" dirty="0">
                <a:solidFill>
                  <a:srgbClr val="FF0000"/>
                </a:solidFill>
              </a:rPr>
              <a:t>これが基本</a:t>
            </a:r>
            <a:endParaRPr lang="en-US" altLang="ja-JP" sz="2400" dirty="0">
              <a:solidFill>
                <a:srgbClr val="FF0000"/>
              </a:solidFill>
            </a:endParaRPr>
          </a:p>
          <a:p>
            <a:pPr marL="0" indent="0">
              <a:lnSpc>
                <a:spcPts val="2100"/>
              </a:lnSpc>
              <a:buNone/>
            </a:pPr>
            <a:r>
              <a:rPr kumimoji="1" lang="ja-JP" altLang="en-US" dirty="0"/>
              <a:t>　　本人支援＝「健康・生活」、「運動・感覚」、「認知・行動」、「言語・コミュニケーション」、</a:t>
            </a:r>
            <a:endParaRPr kumimoji="1" lang="en-US" altLang="ja-JP" dirty="0"/>
          </a:p>
          <a:p>
            <a:pPr marL="0" indent="0">
              <a:lnSpc>
                <a:spcPts val="2100"/>
              </a:lnSpc>
              <a:buNone/>
            </a:pPr>
            <a:r>
              <a:rPr lang="en-US" altLang="ja-JP" dirty="0"/>
              <a:t>     </a:t>
            </a:r>
            <a:r>
              <a:rPr kumimoji="1" lang="ja-JP" altLang="en-US" dirty="0"/>
              <a:t>「人間関係・社会性」の</a:t>
            </a:r>
            <a:r>
              <a:rPr kumimoji="1" lang="en-US" altLang="ja-JP" dirty="0"/>
              <a:t>5</a:t>
            </a:r>
            <a:r>
              <a:rPr kumimoji="1" lang="ja-JP" altLang="en-US" dirty="0"/>
              <a:t>領域（児童発達支援ガイドライン）</a:t>
            </a:r>
            <a:endParaRPr kumimoji="1" lang="en-US" altLang="ja-JP" dirty="0"/>
          </a:p>
          <a:p>
            <a:pPr marL="0" indent="0">
              <a:lnSpc>
                <a:spcPts val="1900"/>
              </a:lnSpc>
              <a:buNone/>
            </a:pPr>
            <a:r>
              <a:rPr lang="ja-JP" altLang="en-US" dirty="0">
                <a:solidFill>
                  <a:srgbClr val="0070C0"/>
                </a:solidFill>
              </a:rPr>
              <a:t>特定の領域に対する重点的な支援（特定プログラム）</a:t>
            </a:r>
            <a:r>
              <a:rPr lang="ja-JP" altLang="en-US" dirty="0"/>
              <a:t>＝子どもの状態に合わせた特定の領域</a:t>
            </a:r>
            <a:endParaRPr lang="en-US" altLang="ja-JP" dirty="0"/>
          </a:p>
          <a:p>
            <a:pPr marL="0" indent="0">
              <a:lnSpc>
                <a:spcPts val="1900"/>
              </a:lnSpc>
              <a:buNone/>
            </a:pPr>
            <a:r>
              <a:rPr lang="ja-JP" altLang="en-US" dirty="0"/>
              <a:t>　　に対する専門的な支援（理学療法、作業療法、言語療法等）を重点的に行う</a:t>
            </a:r>
            <a:endParaRPr lang="en-US" altLang="ja-JP" dirty="0"/>
          </a:p>
          <a:p>
            <a:pPr marL="0" indent="0">
              <a:lnSpc>
                <a:spcPts val="1800"/>
              </a:lnSpc>
              <a:buNone/>
            </a:pPr>
            <a:endParaRPr lang="en-US" altLang="ja-JP" dirty="0">
              <a:solidFill>
                <a:srgbClr val="FF0000"/>
              </a:solidFill>
            </a:endParaRPr>
          </a:p>
          <a:p>
            <a:pPr marL="0" indent="0">
              <a:lnSpc>
                <a:spcPct val="150000"/>
              </a:lnSpc>
              <a:buNone/>
            </a:pPr>
            <a:endParaRPr lang="en-US" altLang="ja-JP" dirty="0"/>
          </a:p>
          <a:p>
            <a:pPr marL="0" indent="0">
              <a:lnSpc>
                <a:spcPct val="150000"/>
              </a:lnSpc>
              <a:buNone/>
            </a:pPr>
            <a:endParaRPr lang="en-US" altLang="ja-JP" dirty="0"/>
          </a:p>
          <a:p>
            <a:pPr marL="0" indent="0">
              <a:lnSpc>
                <a:spcPct val="150000"/>
              </a:lnSpc>
              <a:buNone/>
            </a:pPr>
            <a:endParaRPr kumimoji="1" lang="ja-JP" altLang="en-US" dirty="0"/>
          </a:p>
        </p:txBody>
      </p:sp>
    </p:spTree>
    <p:extLst>
      <p:ext uri="{BB962C8B-B14F-4D97-AF65-F5344CB8AC3E}">
        <p14:creationId xmlns:p14="http://schemas.microsoft.com/office/powerpoint/2010/main" val="2115918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3EE381-2771-8018-B837-DE0908F93A08}"/>
              </a:ext>
            </a:extLst>
          </p:cNvPr>
          <p:cNvSpPr>
            <a:spLocks noGrp="1"/>
          </p:cNvSpPr>
          <p:nvPr>
            <p:ph type="title"/>
          </p:nvPr>
        </p:nvSpPr>
        <p:spPr/>
        <p:txBody>
          <a:bodyPr>
            <a:normAutofit fontScale="90000"/>
          </a:bodyPr>
          <a:lstStyle/>
          <a:p>
            <a:r>
              <a:rPr kumimoji="1" lang="ja-JP" altLang="en-US" dirty="0"/>
              <a:t>大きな変更は何か　</a:t>
            </a:r>
            <a:r>
              <a:rPr kumimoji="1" lang="en-US" altLang="ja-JP" dirty="0"/>
              <a:t>2</a:t>
            </a:r>
            <a:br>
              <a:rPr kumimoji="1" lang="en-US" altLang="ja-JP" dirty="0"/>
            </a:br>
            <a:r>
              <a:rPr kumimoji="1" lang="ja-JP" altLang="en-US" sz="3600" dirty="0">
                <a:solidFill>
                  <a:srgbClr val="FF0000"/>
                </a:solidFill>
              </a:rPr>
              <a:t>基本報酬は</a:t>
            </a:r>
            <a:r>
              <a:rPr kumimoji="1" lang="ja-JP" altLang="en-US" sz="4000" dirty="0">
                <a:solidFill>
                  <a:srgbClr val="FF0000"/>
                </a:solidFill>
              </a:rPr>
              <a:t>アップ</a:t>
            </a:r>
            <a:r>
              <a:rPr kumimoji="1" lang="ja-JP" altLang="en-US" sz="3600" dirty="0">
                <a:solidFill>
                  <a:srgbClr val="FF0000"/>
                </a:solidFill>
              </a:rPr>
              <a:t>？時間区分の導入は何をもたらすか</a:t>
            </a:r>
          </a:p>
        </p:txBody>
      </p:sp>
      <p:sp>
        <p:nvSpPr>
          <p:cNvPr id="3" name="コンテンツ プレースホルダー 2">
            <a:extLst>
              <a:ext uri="{FF2B5EF4-FFF2-40B4-BE49-F238E27FC236}">
                <a16:creationId xmlns:a16="http://schemas.microsoft.com/office/drawing/2014/main" id="{18E58080-E560-0DEC-8CA2-73A06B7194E7}"/>
              </a:ext>
            </a:extLst>
          </p:cNvPr>
          <p:cNvSpPr>
            <a:spLocks noGrp="1"/>
          </p:cNvSpPr>
          <p:nvPr>
            <p:ph idx="1"/>
          </p:nvPr>
        </p:nvSpPr>
        <p:spPr>
          <a:xfrm>
            <a:off x="1097280" y="1845733"/>
            <a:ext cx="10058400" cy="4415729"/>
          </a:xfrm>
        </p:spPr>
        <p:txBody>
          <a:bodyPr>
            <a:normAutofit lnSpcReduction="10000"/>
          </a:bodyPr>
          <a:lstStyle/>
          <a:p>
            <a:r>
              <a:rPr kumimoji="1" lang="ja-JP" altLang="en-US" dirty="0"/>
              <a:t>児童発達支援　「個別サポート加算</a:t>
            </a:r>
            <a:r>
              <a:rPr kumimoji="1" lang="en-US" altLang="ja-JP" dirty="0"/>
              <a:t>Ⅰ</a:t>
            </a:r>
            <a:r>
              <a:rPr kumimoji="1" lang="ja-JP" altLang="en-US" dirty="0"/>
              <a:t>は基本報酬に含まれた」（障害児支援課）</a:t>
            </a:r>
            <a:endParaRPr kumimoji="1" lang="en-US" altLang="ja-JP" dirty="0"/>
          </a:p>
          <a:p>
            <a:r>
              <a:rPr kumimoji="1" lang="ja-JP" altLang="en-US" dirty="0"/>
              <a:t>　センター</a:t>
            </a:r>
            <a:r>
              <a:rPr kumimoji="1" lang="en-US" altLang="ja-JP" dirty="0"/>
              <a:t>(30</a:t>
            </a:r>
            <a:r>
              <a:rPr kumimoji="1" lang="ja-JP" altLang="en-US" dirty="0"/>
              <a:t>人以下）　前年度まで基本報酬　</a:t>
            </a:r>
            <a:r>
              <a:rPr kumimoji="1" lang="en-US" altLang="ja-JP" dirty="0"/>
              <a:t>1086</a:t>
            </a:r>
            <a:r>
              <a:rPr kumimoji="1" lang="ja-JP" altLang="en-US" dirty="0"/>
              <a:t>単位／日⇒時間区分</a:t>
            </a:r>
            <a:r>
              <a:rPr kumimoji="1" lang="en-US" altLang="ja-JP" dirty="0"/>
              <a:t>【3】</a:t>
            </a:r>
            <a:r>
              <a:rPr kumimoji="1" lang="ja-JP" altLang="en-US" dirty="0"/>
              <a:t>　</a:t>
            </a:r>
            <a:r>
              <a:rPr kumimoji="1" lang="en-US" altLang="ja-JP" dirty="0"/>
              <a:t>1184</a:t>
            </a:r>
            <a:r>
              <a:rPr kumimoji="1" lang="ja-JP" altLang="en-US" dirty="0"/>
              <a:t>単位／日</a:t>
            </a:r>
            <a:endParaRPr kumimoji="1" lang="en-US" altLang="ja-JP" dirty="0"/>
          </a:p>
          <a:p>
            <a:r>
              <a:rPr kumimoji="1" lang="ja-JP" altLang="en-US" dirty="0"/>
              <a:t>　　　　＊　個別サポート</a:t>
            </a:r>
            <a:r>
              <a:rPr kumimoji="1" lang="en-US" altLang="ja-JP" dirty="0"/>
              <a:t>Ⅰ</a:t>
            </a:r>
            <a:r>
              <a:rPr kumimoji="1" lang="ja-JP" altLang="en-US" dirty="0"/>
              <a:t>が付く児童は＋</a:t>
            </a:r>
            <a:r>
              <a:rPr kumimoji="1" lang="en-US" altLang="ja-JP" dirty="0"/>
              <a:t>100</a:t>
            </a:r>
            <a:r>
              <a:rPr kumimoji="1" lang="ja-JP" altLang="en-US" dirty="0"/>
              <a:t>単位（すなわち</a:t>
            </a:r>
            <a:r>
              <a:rPr kumimoji="1" lang="en-US" altLang="ja-JP" dirty="0"/>
              <a:t>1186</a:t>
            </a:r>
            <a:r>
              <a:rPr kumimoji="1" lang="ja-JP" altLang="en-US" dirty="0"/>
              <a:t>単位）廃止統合</a:t>
            </a:r>
            <a:endParaRPr kumimoji="1" lang="en-US" altLang="ja-JP" dirty="0"/>
          </a:p>
          <a:p>
            <a:r>
              <a:rPr kumimoji="1" lang="ja-JP" altLang="en-US" dirty="0"/>
              <a:t>　事業</a:t>
            </a:r>
            <a:r>
              <a:rPr kumimoji="1" lang="en-US" altLang="ja-JP" dirty="0"/>
              <a:t>(10</a:t>
            </a:r>
            <a:r>
              <a:rPr kumimoji="1" lang="ja-JP" altLang="en-US" dirty="0"/>
              <a:t>人以下</a:t>
            </a:r>
            <a:r>
              <a:rPr kumimoji="1" lang="en-US" altLang="ja-JP" dirty="0"/>
              <a:t>)</a:t>
            </a:r>
            <a:r>
              <a:rPr kumimoji="1" lang="ja-JP" altLang="en-US" dirty="0"/>
              <a:t>　前年度までの基本報酬　　</a:t>
            </a:r>
            <a:r>
              <a:rPr kumimoji="1" lang="en-US" altLang="ja-JP" dirty="0"/>
              <a:t>885</a:t>
            </a:r>
            <a:r>
              <a:rPr kumimoji="1" lang="ja-JP" altLang="en-US" dirty="0"/>
              <a:t>単位／日⇒時間区分</a:t>
            </a:r>
            <a:r>
              <a:rPr kumimoji="1" lang="en-US" altLang="ja-JP" dirty="0"/>
              <a:t>【2】</a:t>
            </a:r>
            <a:r>
              <a:rPr kumimoji="1" lang="ja-JP" altLang="en-US" dirty="0"/>
              <a:t>　</a:t>
            </a:r>
            <a:r>
              <a:rPr kumimoji="1" lang="en-US" altLang="ja-JP" dirty="0"/>
              <a:t>928</a:t>
            </a:r>
            <a:r>
              <a:rPr kumimoji="1" lang="ja-JP" altLang="en-US" dirty="0"/>
              <a:t>単位／日</a:t>
            </a:r>
            <a:endParaRPr kumimoji="1" lang="en-US" altLang="ja-JP" dirty="0"/>
          </a:p>
          <a:p>
            <a:r>
              <a:rPr kumimoji="1" lang="ja-JP" altLang="en-US" dirty="0"/>
              <a:t>　　　　＊個別サポート加算</a:t>
            </a:r>
            <a:r>
              <a:rPr kumimoji="1" lang="en-US" altLang="ja-JP" dirty="0"/>
              <a:t>Ⅰ</a:t>
            </a:r>
            <a:r>
              <a:rPr kumimoji="1" lang="ja-JP" altLang="en-US" dirty="0"/>
              <a:t>が付く児童は＋</a:t>
            </a:r>
            <a:r>
              <a:rPr kumimoji="1" lang="en-US" altLang="ja-JP" dirty="0"/>
              <a:t>100</a:t>
            </a:r>
            <a:r>
              <a:rPr kumimoji="1" lang="ja-JP" altLang="en-US" dirty="0"/>
              <a:t>単位（すなわち</a:t>
            </a:r>
            <a:r>
              <a:rPr kumimoji="1" lang="en-US" altLang="ja-JP" dirty="0"/>
              <a:t>985</a:t>
            </a:r>
            <a:r>
              <a:rPr kumimoji="1" lang="ja-JP" altLang="en-US" dirty="0"/>
              <a:t>単位）廃止統合</a:t>
            </a:r>
            <a:endParaRPr kumimoji="1" lang="en-US" altLang="ja-JP" dirty="0"/>
          </a:p>
          <a:p>
            <a:r>
              <a:rPr kumimoji="1" lang="ja-JP" altLang="en-US" dirty="0"/>
              <a:t>放課後デイ（</a:t>
            </a:r>
            <a:r>
              <a:rPr kumimoji="1" lang="en-US" altLang="ja-JP" dirty="0"/>
              <a:t>10</a:t>
            </a:r>
            <a:r>
              <a:rPr kumimoji="1" lang="ja-JP" altLang="en-US" dirty="0"/>
              <a:t>人以下）　同基本報酬平日　</a:t>
            </a:r>
            <a:r>
              <a:rPr kumimoji="1" lang="en-US" altLang="ja-JP" dirty="0"/>
              <a:t>604</a:t>
            </a:r>
            <a:r>
              <a:rPr kumimoji="1" lang="ja-JP" altLang="en-US" dirty="0"/>
              <a:t>単位／日⇒時間区分</a:t>
            </a:r>
            <a:r>
              <a:rPr kumimoji="1" lang="en-US" altLang="ja-JP" dirty="0"/>
              <a:t>【2】</a:t>
            </a:r>
            <a:r>
              <a:rPr kumimoji="1" lang="ja-JP" altLang="en-US" dirty="0"/>
              <a:t>　</a:t>
            </a:r>
            <a:r>
              <a:rPr kumimoji="1" lang="en-US" altLang="ja-JP" dirty="0"/>
              <a:t>666</a:t>
            </a:r>
            <a:r>
              <a:rPr kumimoji="1" lang="ja-JP" altLang="en-US" dirty="0"/>
              <a:t>単位／日</a:t>
            </a:r>
            <a:endParaRPr kumimoji="1" lang="en-US" altLang="ja-JP" dirty="0"/>
          </a:p>
          <a:p>
            <a:r>
              <a:rPr kumimoji="1" lang="ja-JP" altLang="en-US" dirty="0"/>
              <a:t>　　　　＊個別サポート加算</a:t>
            </a:r>
            <a:r>
              <a:rPr kumimoji="1" lang="en-US" altLang="ja-JP" dirty="0"/>
              <a:t>Ⅰ</a:t>
            </a:r>
            <a:r>
              <a:rPr kumimoji="1" lang="ja-JP" altLang="en-US" dirty="0"/>
              <a:t>が付く児童は＋</a:t>
            </a:r>
            <a:r>
              <a:rPr kumimoji="1" lang="en-US" altLang="ja-JP" dirty="0"/>
              <a:t>100</a:t>
            </a:r>
            <a:r>
              <a:rPr kumimoji="1" lang="ja-JP" altLang="en-US" dirty="0"/>
              <a:t>単位（すなわち</a:t>
            </a:r>
            <a:r>
              <a:rPr kumimoji="1" lang="en-US" altLang="ja-JP" dirty="0"/>
              <a:t>704</a:t>
            </a:r>
            <a:r>
              <a:rPr kumimoji="1" lang="ja-JP" altLang="en-US" dirty="0"/>
              <a:t>単位）⇒継続</a:t>
            </a:r>
            <a:endParaRPr kumimoji="1" lang="en-US" altLang="ja-JP" dirty="0"/>
          </a:p>
          <a:p>
            <a:r>
              <a:rPr kumimoji="1" lang="ja-JP" altLang="en-US" dirty="0"/>
              <a:t>軽度の障害児を短時間「療育」していた事業所はどう動くか</a:t>
            </a:r>
            <a:endParaRPr kumimoji="1" lang="en-US" altLang="ja-JP" dirty="0"/>
          </a:p>
          <a:p>
            <a:r>
              <a:rPr kumimoji="1" lang="ja-JP" altLang="en-US" dirty="0"/>
              <a:t>　</a:t>
            </a:r>
            <a:r>
              <a:rPr kumimoji="1" lang="en-US" altLang="ja-JP" dirty="0"/>
              <a:t>【1】30</a:t>
            </a:r>
            <a:r>
              <a:rPr kumimoji="1" lang="ja-JP" altLang="en-US" dirty="0"/>
              <a:t>分以上</a:t>
            </a:r>
            <a:r>
              <a:rPr kumimoji="1" lang="en-US" altLang="ja-JP" dirty="0"/>
              <a:t>90</a:t>
            </a:r>
            <a:r>
              <a:rPr kumimoji="1" lang="ja-JP" altLang="en-US" dirty="0"/>
              <a:t>分以下　</a:t>
            </a:r>
            <a:r>
              <a:rPr kumimoji="1" lang="en-US" altLang="ja-JP" dirty="0"/>
              <a:t>901</a:t>
            </a:r>
            <a:r>
              <a:rPr kumimoji="1" lang="ja-JP" altLang="en-US" dirty="0"/>
              <a:t>単位／日ではなく、</a:t>
            </a:r>
            <a:r>
              <a:rPr kumimoji="1" lang="en-US" altLang="ja-JP" dirty="0"/>
              <a:t>【2】90</a:t>
            </a:r>
            <a:r>
              <a:rPr kumimoji="1" lang="ja-JP" altLang="en-US" dirty="0"/>
              <a:t>分超</a:t>
            </a:r>
            <a:r>
              <a:rPr kumimoji="1" lang="en-US" altLang="ja-JP" dirty="0"/>
              <a:t>3</a:t>
            </a:r>
            <a:r>
              <a:rPr kumimoji="1" lang="ja-JP" altLang="en-US" dirty="0"/>
              <a:t>時間以下　</a:t>
            </a:r>
            <a:r>
              <a:rPr kumimoji="1" lang="en-US" altLang="ja-JP" dirty="0"/>
              <a:t>928</a:t>
            </a:r>
            <a:r>
              <a:rPr kumimoji="1" lang="ja-JP" altLang="en-US" dirty="0"/>
              <a:t>単位を選択？</a:t>
            </a:r>
            <a:endParaRPr kumimoji="1" lang="en-US" altLang="ja-JP"/>
          </a:p>
          <a:p>
            <a:r>
              <a:rPr kumimoji="1" lang="ja-JP" altLang="en-US"/>
              <a:t>→</a:t>
            </a:r>
            <a:r>
              <a:rPr kumimoji="1" lang="ja-JP" altLang="en-US" dirty="0"/>
              <a:t>どんな「療育」をはじめるのか。そのときに「総合的な支援」と</a:t>
            </a:r>
            <a:r>
              <a:rPr kumimoji="1" lang="ja-JP" altLang="en-US"/>
              <a:t>「特定領域の支援」をどう組みあわせるか？</a:t>
            </a:r>
            <a:endParaRPr kumimoji="1" lang="en-US" altLang="ja-JP" dirty="0"/>
          </a:p>
          <a:p>
            <a:endParaRPr kumimoji="1" lang="en-US" altLang="ja-JP" dirty="0"/>
          </a:p>
        </p:txBody>
      </p:sp>
    </p:spTree>
    <p:extLst>
      <p:ext uri="{BB962C8B-B14F-4D97-AF65-F5344CB8AC3E}">
        <p14:creationId xmlns:p14="http://schemas.microsoft.com/office/powerpoint/2010/main" val="4025311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810C35-08DE-97EA-1008-5B3FDE7A9B33}"/>
              </a:ext>
            </a:extLst>
          </p:cNvPr>
          <p:cNvSpPr>
            <a:spLocks noGrp="1"/>
          </p:cNvSpPr>
          <p:nvPr>
            <p:ph type="title"/>
          </p:nvPr>
        </p:nvSpPr>
        <p:spPr>
          <a:xfrm>
            <a:off x="1097280" y="131482"/>
            <a:ext cx="10058400" cy="1450757"/>
          </a:xfrm>
        </p:spPr>
        <p:txBody>
          <a:bodyPr anchor="ctr">
            <a:normAutofit/>
          </a:bodyPr>
          <a:lstStyle/>
          <a:p>
            <a:pPr algn="ctr"/>
            <a:r>
              <a:rPr kumimoji="1" lang="ja-JP" altLang="en-US" sz="4400" dirty="0"/>
              <a:t>児童発達支援センターの中核機能</a:t>
            </a:r>
            <a:br>
              <a:rPr kumimoji="1" lang="en-US" altLang="ja-JP" sz="4400" dirty="0"/>
            </a:br>
            <a:r>
              <a:rPr kumimoji="1" lang="ja-JP" altLang="en-US" sz="2700" dirty="0">
                <a:solidFill>
                  <a:srgbClr val="FF0000"/>
                </a:solidFill>
              </a:rPr>
              <a:t>通園施設や事業所の多くが親子のねがいに</a:t>
            </a:r>
            <a:br>
              <a:rPr kumimoji="1" lang="en-US" altLang="ja-JP" sz="2700" dirty="0">
                <a:solidFill>
                  <a:srgbClr val="FF0000"/>
                </a:solidFill>
              </a:rPr>
            </a:br>
            <a:r>
              <a:rPr kumimoji="1" lang="ja-JP" altLang="en-US" sz="2700" dirty="0">
                <a:solidFill>
                  <a:srgbClr val="FF0000"/>
                </a:solidFill>
              </a:rPr>
              <a:t>応えようと実施してきたことが大半をしめる</a:t>
            </a:r>
            <a:endParaRPr lang="ja-JP" altLang="en-US" sz="2700" dirty="0">
              <a:solidFill>
                <a:srgbClr val="FF0000"/>
              </a:solidFill>
            </a:endParaRPr>
          </a:p>
        </p:txBody>
      </p:sp>
      <p:sp>
        <p:nvSpPr>
          <p:cNvPr id="3" name="コンテンツ プレースホルダー 2">
            <a:extLst>
              <a:ext uri="{FF2B5EF4-FFF2-40B4-BE49-F238E27FC236}">
                <a16:creationId xmlns:a16="http://schemas.microsoft.com/office/drawing/2014/main" id="{F9338BA9-82B8-829C-C13D-8CDC5ED48BD2}"/>
              </a:ext>
            </a:extLst>
          </p:cNvPr>
          <p:cNvSpPr>
            <a:spLocks noGrp="1"/>
          </p:cNvSpPr>
          <p:nvPr>
            <p:ph idx="1"/>
          </p:nvPr>
        </p:nvSpPr>
        <p:spPr>
          <a:xfrm>
            <a:off x="680608" y="1886584"/>
            <a:ext cx="11015003" cy="4575175"/>
          </a:xfrm>
        </p:spPr>
        <p:txBody>
          <a:bodyPr>
            <a:normAutofit/>
          </a:bodyPr>
          <a:lstStyle/>
          <a:p>
            <a:pPr marL="0" indent="0">
              <a:lnSpc>
                <a:spcPts val="2600"/>
              </a:lnSpc>
              <a:buNone/>
            </a:pPr>
            <a:r>
              <a:rPr lang="ja-JP" altLang="en-US" sz="3200" dirty="0"/>
              <a:t>　① 幅広い</a:t>
            </a:r>
            <a:r>
              <a:rPr lang="ja-JP" altLang="en-US" sz="3200" dirty="0">
                <a:solidFill>
                  <a:srgbClr val="FF0000"/>
                </a:solidFill>
              </a:rPr>
              <a:t>高度な専門性</a:t>
            </a:r>
            <a:r>
              <a:rPr lang="ja-JP" altLang="en-US" sz="3200" dirty="0"/>
              <a:t>に基づく発達支援・家族支援機能　 </a:t>
            </a:r>
          </a:p>
          <a:p>
            <a:pPr marL="0" indent="0">
              <a:lnSpc>
                <a:spcPts val="2600"/>
              </a:lnSpc>
              <a:buNone/>
            </a:pPr>
            <a:r>
              <a:rPr lang="ja-JP" altLang="en-US" sz="3200" dirty="0"/>
              <a:t>　② 地域の障害児通所支援事業所に対する</a:t>
            </a:r>
            <a:r>
              <a:rPr lang="ja-JP" altLang="en-US" sz="3200" dirty="0">
                <a:solidFill>
                  <a:srgbClr val="FF0000"/>
                </a:solidFill>
              </a:rPr>
              <a:t>スーパーバイ</a:t>
            </a:r>
            <a:endParaRPr lang="en-US" altLang="ja-JP" sz="3200" dirty="0">
              <a:solidFill>
                <a:srgbClr val="FF0000"/>
              </a:solidFill>
            </a:endParaRPr>
          </a:p>
          <a:p>
            <a:pPr marL="0" indent="0">
              <a:lnSpc>
                <a:spcPts val="2600"/>
              </a:lnSpc>
              <a:buNone/>
            </a:pPr>
            <a:r>
              <a:rPr lang="ja-JP" altLang="en-US" sz="3200" dirty="0">
                <a:solidFill>
                  <a:srgbClr val="FF0000"/>
                </a:solidFill>
              </a:rPr>
              <a:t>　　ズ・コンサルテーション機能 </a:t>
            </a:r>
          </a:p>
          <a:p>
            <a:pPr marL="0" indent="0">
              <a:lnSpc>
                <a:spcPts val="2600"/>
              </a:lnSpc>
              <a:buNone/>
            </a:pPr>
            <a:r>
              <a:rPr lang="ja-JP" altLang="en-US" sz="3200" dirty="0"/>
              <a:t>　③ 地域のインクルージョン推進の中核としての機能</a:t>
            </a:r>
          </a:p>
          <a:p>
            <a:pPr marL="0" indent="0">
              <a:lnSpc>
                <a:spcPts val="2600"/>
              </a:lnSpc>
              <a:buNone/>
            </a:pPr>
            <a:r>
              <a:rPr lang="ja-JP" altLang="en-US" sz="3200" dirty="0"/>
              <a:t>　④ 地域の障害児の発達支援の入口としての相談機能</a:t>
            </a:r>
            <a:endParaRPr lang="en-US" altLang="ja-JP" sz="3200" dirty="0"/>
          </a:p>
          <a:p>
            <a:pPr marL="0" indent="0">
              <a:lnSpc>
                <a:spcPts val="2600"/>
              </a:lnSpc>
              <a:buNone/>
            </a:pPr>
            <a:endParaRPr lang="en-US" altLang="ja-JP" sz="3200" dirty="0"/>
          </a:p>
          <a:p>
            <a:pPr marL="0" indent="0">
              <a:lnSpc>
                <a:spcPts val="2600"/>
              </a:lnSpc>
              <a:buNone/>
            </a:pPr>
            <a:r>
              <a:rPr lang="ja-JP" altLang="en-US" sz="3200" dirty="0"/>
              <a:t>　　　　</a:t>
            </a:r>
            <a:endParaRPr lang="en-US" altLang="ja-JP" sz="3200" dirty="0"/>
          </a:p>
          <a:p>
            <a:pPr marL="0" indent="0">
              <a:lnSpc>
                <a:spcPts val="2600"/>
              </a:lnSpc>
              <a:buNone/>
            </a:pPr>
            <a:r>
              <a:rPr lang="ja-JP" altLang="en-US" sz="3200" dirty="0"/>
              <a:t>　　　　保育所等訪問支援と障害児相談支援は必置</a:t>
            </a:r>
            <a:endParaRPr lang="en-US" altLang="ja-JP" sz="3200" dirty="0"/>
          </a:p>
          <a:p>
            <a:pPr marL="0" indent="0">
              <a:lnSpc>
                <a:spcPts val="2600"/>
              </a:lnSpc>
              <a:buNone/>
            </a:pPr>
            <a:r>
              <a:rPr lang="ja-JP" altLang="en-US" sz="3200" dirty="0"/>
              <a:t>　　　　センター機能の地域格差の現実も</a:t>
            </a:r>
            <a:endParaRPr lang="en-US" altLang="ja-JP" sz="3200" dirty="0"/>
          </a:p>
          <a:p>
            <a:pPr marL="0" indent="0">
              <a:lnSpc>
                <a:spcPct val="150000"/>
              </a:lnSpc>
              <a:buNone/>
            </a:pPr>
            <a:endParaRPr lang="en-US" altLang="ja-JP" sz="3200" dirty="0"/>
          </a:p>
          <a:p>
            <a:pPr marL="0" indent="0">
              <a:lnSpc>
                <a:spcPct val="150000"/>
              </a:lnSpc>
              <a:buNone/>
            </a:pPr>
            <a:endParaRPr lang="en-US" altLang="ja-JP" sz="3200" dirty="0"/>
          </a:p>
          <a:p>
            <a:pPr marL="0" indent="0">
              <a:lnSpc>
                <a:spcPct val="150000"/>
              </a:lnSpc>
              <a:buNone/>
            </a:pPr>
            <a:endParaRPr lang="en-US" altLang="ja-JP" sz="3200" dirty="0"/>
          </a:p>
          <a:p>
            <a:pPr marL="0" indent="0">
              <a:lnSpc>
                <a:spcPct val="150000"/>
              </a:lnSpc>
              <a:buNone/>
            </a:pPr>
            <a:endParaRPr lang="ja-JP" altLang="en-US" sz="3200" dirty="0"/>
          </a:p>
        </p:txBody>
      </p:sp>
      <p:sp>
        <p:nvSpPr>
          <p:cNvPr id="5" name="矢印: 下 4">
            <a:extLst>
              <a:ext uri="{FF2B5EF4-FFF2-40B4-BE49-F238E27FC236}">
                <a16:creationId xmlns:a16="http://schemas.microsoft.com/office/drawing/2014/main" id="{DA34ECAE-2E95-A57A-49EF-A3E29B0CEBFB}"/>
              </a:ext>
            </a:extLst>
          </p:cNvPr>
          <p:cNvSpPr/>
          <p:nvPr/>
        </p:nvSpPr>
        <p:spPr>
          <a:xfrm>
            <a:off x="5419023" y="4397109"/>
            <a:ext cx="413886" cy="57915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38125845"/>
      </p:ext>
    </p:extLst>
  </p:cSld>
  <p:clrMapOvr>
    <a:masterClrMapping/>
  </p:clrMapOvr>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1286</TotalTime>
  <Words>1255</Words>
  <Application>Microsoft Office PowerPoint</Application>
  <PresentationFormat>ワイド画面</PresentationFormat>
  <Paragraphs>94</Paragraphs>
  <Slides>11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ＭＳ ゴシック</vt:lpstr>
      <vt:lpstr>游ゴシック</vt:lpstr>
      <vt:lpstr>Calibri</vt:lpstr>
      <vt:lpstr>Calibri Light</vt:lpstr>
      <vt:lpstr>レトロスペクト</vt:lpstr>
      <vt:lpstr>2024年度開始の障害児通所支援をどうみるか</vt:lpstr>
      <vt:lpstr>障害児通所支援10年あまりのあゆみ　法改正はなく報酬で操作</vt:lpstr>
      <vt:lpstr>PowerPoint プレゼンテーション</vt:lpstr>
      <vt:lpstr>PowerPoint プレゼンテーション</vt:lpstr>
      <vt:lpstr>PowerPoint プレゼンテーション</vt:lpstr>
      <vt:lpstr>大きな変更は何か　1 運営基準で「器」ではなく支援内容に踏み込んだ</vt:lpstr>
      <vt:lpstr>未実施は来年度から15％減算対象</vt:lpstr>
      <vt:lpstr>大きな変更は何か　2 基本報酬はアップ？時間区分の導入は何をもたらすか</vt:lpstr>
      <vt:lpstr>児童発達支援センターの中核機能 通園施設や事業所の多くが親子のねがいに 応えようと実施してきたことが大半をしめる</vt:lpstr>
      <vt:lpstr>大きな変更は何か　3　児発センター① </vt:lpstr>
      <vt:lpstr>大きな変更は何か　3　児発センター② 中核機能強化加算は機能するのか　　以下は要件。 これだけを実施するのに職員はどれくらい必要か。結局、「持ち出し」→公立の場合は民間化（指定管理）の方向も加速する可能性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児童福祉法改正と 児童発達支援のこれから</dc:title>
  <dc:creator>中村 尚子</dc:creator>
  <cp:lastModifiedBy>尚子 中村</cp:lastModifiedBy>
  <cp:revision>34</cp:revision>
  <cp:lastPrinted>2024-11-11T09:38:22Z</cp:lastPrinted>
  <dcterms:created xsi:type="dcterms:W3CDTF">2022-11-20T14:41:31Z</dcterms:created>
  <dcterms:modified xsi:type="dcterms:W3CDTF">2024-11-11T09:38:45Z</dcterms:modified>
</cp:coreProperties>
</file>